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73" r:id="rId5"/>
    <p:sldMasterId id="2147483686" r:id="rId6"/>
  </p:sldMasterIdLst>
  <p:notesMasterIdLst>
    <p:notesMasterId r:id="rId25"/>
  </p:notesMasterIdLst>
  <p:handoutMasterIdLst>
    <p:handoutMasterId r:id="rId26"/>
  </p:handoutMasterIdLst>
  <p:sldIdLst>
    <p:sldId id="256" r:id="rId7"/>
    <p:sldId id="667" r:id="rId8"/>
    <p:sldId id="670" r:id="rId9"/>
    <p:sldId id="678" r:id="rId10"/>
    <p:sldId id="671" r:id="rId11"/>
    <p:sldId id="675" r:id="rId12"/>
    <p:sldId id="679" r:id="rId13"/>
    <p:sldId id="680" r:id="rId14"/>
    <p:sldId id="681" r:id="rId15"/>
    <p:sldId id="673" r:id="rId16"/>
    <p:sldId id="674" r:id="rId17"/>
    <p:sldId id="683" r:id="rId18"/>
    <p:sldId id="672" r:id="rId19"/>
    <p:sldId id="682" r:id="rId20"/>
    <p:sldId id="676" r:id="rId21"/>
    <p:sldId id="684" r:id="rId22"/>
    <p:sldId id="685" r:id="rId23"/>
    <p:sldId id="669" r:id="rId24"/>
  </p:sldIdLst>
  <p:sldSz cx="12192000" cy="685800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931A1C5-D486-0269-E2E7-863CCF3D616C}" name="Anna Wirasaputra" initials="AW" userId="S::awirasaputra@umass.edu::dd2ca39e-91d9-49e7-a4c2-95ab4c99cfed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helly Peyton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scaleToFitPaper="1" frameSlides="1"/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E2B6"/>
    <a:srgbClr val="941100"/>
    <a:srgbClr val="D9D9D9"/>
    <a:srgbClr val="009292"/>
    <a:srgbClr val="D26A19"/>
    <a:srgbClr val="F9D0B9"/>
    <a:srgbClr val="E1984C"/>
    <a:srgbClr val="FFFFFF"/>
    <a:srgbClr val="FC8E31"/>
    <a:srgbClr val="ABC4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224" autoAdjust="0"/>
    <p:restoredTop sz="84543" autoAdjust="0"/>
  </p:normalViewPr>
  <p:slideViewPr>
    <p:cSldViewPr snapToGrid="0" snapToObjects="1">
      <p:cViewPr>
        <p:scale>
          <a:sx n="101" d="100"/>
          <a:sy n="101" d="100"/>
        </p:scale>
        <p:origin x="552" y="168"/>
      </p:cViewPr>
      <p:guideLst/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A37679-4979-F945-907D-BABC84C8610E}" type="datetimeFigureOut">
              <a:rPr lang="en-US" smtClean="0"/>
              <a:t>4/27/26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1E8224-9315-C14D-89E3-21F109979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617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F6D9D8-9F79-C449-9767-3A8C1ECD276B}" type="datetimeFigureOut">
              <a:rPr lang="en-US" smtClean="0"/>
              <a:t>4/27/26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99D991-0C91-F945-938A-2C0C60353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786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9D991-0C91-F945-938A-2C0C60353A9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6880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9D991-0C91-F945-938A-2C0C60353A9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5611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9D991-0C91-F945-938A-2C0C60353A9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47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>
                <a:latin typeface="Tamil Sangam MN"/>
                <a:cs typeface="Tamil Sangam MN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Tamil Sangam MN"/>
                <a:cs typeface="Tamil Sangam MN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8" name="Picture 7" descr="A collage of images of different cells&#10;&#10;Description automatically generated">
            <a:extLst>
              <a:ext uri="{FF2B5EF4-FFF2-40B4-BE49-F238E27FC236}">
                <a16:creationId xmlns:a16="http://schemas.microsoft.com/office/drawing/2014/main" id="{4A025851-6ED9-725B-DA71-6CFD443017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41763" y="5057035"/>
            <a:ext cx="2964356" cy="155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9814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>
                <a:latin typeface="Tamil Sangam MN"/>
                <a:cs typeface="Tamil Sangam M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Tamil Sangam MN"/>
                <a:cs typeface="Tamil Sangam MN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Picture 7" descr="A collage of images of different cells&#10;&#10;Description automatically generated">
            <a:extLst>
              <a:ext uri="{FF2B5EF4-FFF2-40B4-BE49-F238E27FC236}">
                <a16:creationId xmlns:a16="http://schemas.microsoft.com/office/drawing/2014/main" id="{4A025851-6ED9-725B-DA71-6CFD443017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41763" y="5057035"/>
            <a:ext cx="2964356" cy="155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8669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3532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90249-2261-1C19-F263-D1231105F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74" y="43115"/>
            <a:ext cx="12092275" cy="58272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AB9257C-771A-F985-628C-E226842FC8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Tamil Sangam MN"/>
              </a:defRPr>
            </a:lvl1pPr>
          </a:lstStyle>
          <a:p>
            <a:fld id="{B1AFAA91-5FF8-44F6-9ED8-1D061D728BB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6465BD-3F57-A225-E6B3-7DB2DCADF8F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8013" y="1147763"/>
            <a:ext cx="10979150" cy="50323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93329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9E4D0-2261-C615-B81F-C9751A69C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74" y="43115"/>
            <a:ext cx="12092275" cy="58272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9F523B7-CFA4-E169-7077-38218FF77A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Tamil Sangam MN"/>
              </a:defRPr>
            </a:lvl1pPr>
          </a:lstStyle>
          <a:p>
            <a:fld id="{B1AFAA91-5FF8-44F6-9ED8-1D061D728BB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921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7" cy="635000"/>
          </a:xfrm>
        </p:spPr>
        <p:txBody>
          <a:bodyPr>
            <a:normAutofit/>
          </a:bodyPr>
          <a:lstStyle>
            <a:lvl1pPr algn="l">
              <a:defRPr sz="3200"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1pPr>
            <a:lvl2pPr>
              <a:defRPr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2pPr>
            <a:lvl3pPr>
              <a:defRPr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3pPr>
            <a:lvl4pPr>
              <a:defRPr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4pPr>
            <a:lvl5pPr>
              <a:defRPr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1pPr>
          </a:lstStyle>
          <a:p>
            <a:fld id="{F90B7571-2585-654F-A07E-B14BE6ACEC23}" type="datetime1">
              <a:rPr lang="en-US" smtClean="0"/>
              <a:pPr/>
              <a:t>4/27/26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82400" y="6126164"/>
            <a:ext cx="609597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1pPr>
          </a:lstStyle>
          <a:p>
            <a:fld id="{26E23728-E596-5E45-8A55-13B06E9DD18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0" y="6556381"/>
            <a:ext cx="12192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-78320" y="6554343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solidFill>
                  <a:schemeClr val="accent6"/>
                </a:solidFill>
                <a:latin typeface="Tamil Sangam MN" pitchFamily="2" charset="0"/>
                <a:ea typeface="Tamil Sangam MN" pitchFamily="2" charset="0"/>
                <a:cs typeface="Tamil Sangam MN" pitchFamily="2" charset="0"/>
              </a:rPr>
              <a:t>peytonlab.org</a:t>
            </a:r>
            <a:endParaRPr lang="en-US" sz="1800" dirty="0">
              <a:solidFill>
                <a:schemeClr val="accent6"/>
              </a:solidFill>
              <a:latin typeface="Tamil Sangam MN" pitchFamily="2" charset="0"/>
              <a:ea typeface="Tamil Sangam MN" pitchFamily="2" charset="0"/>
              <a:cs typeface="Tamil Sangam MN" pitchFamily="2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35000"/>
            <a:ext cx="12192000" cy="0"/>
          </a:xfrm>
          <a:prstGeom prst="line">
            <a:avLst/>
          </a:prstGeom>
          <a:ln w="76200">
            <a:gradFill flip="none" rotWithShape="1">
              <a:gsLst>
                <a:gs pos="44000">
                  <a:schemeClr val="accent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The Admissions Process program presented by Tufts University at MLWGS,  Monday, September 23 @ 7:00 pm - Maggie L. Walker Governor's School">
            <a:extLst>
              <a:ext uri="{FF2B5EF4-FFF2-40B4-BE49-F238E27FC236}">
                <a16:creationId xmlns:a16="http://schemas.microsoft.com/office/drawing/2014/main" id="{01B6AF87-E9B6-8649-C9BF-62B4FA9A6DF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9662" y="6313765"/>
            <a:ext cx="1663280" cy="598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097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>
                <a:latin typeface="Tamil Sangam MN"/>
                <a:cs typeface="Tamil Sangam M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Tamil Sangam MN"/>
                <a:cs typeface="Tamil Sangam MN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685800"/>
            <a:ext cx="12192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9DD448CC-AA84-8291-E49F-41DDD5F171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72700" y="20782"/>
            <a:ext cx="2019300" cy="601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668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7" cy="635000"/>
          </a:xfrm>
        </p:spPr>
        <p:txBody>
          <a:bodyPr>
            <a:normAutofit/>
          </a:bodyPr>
          <a:lstStyle>
            <a:lvl1pPr algn="l">
              <a:defRPr sz="3200"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1pPr>
            <a:lvl2pPr>
              <a:defRPr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2pPr>
            <a:lvl3pPr>
              <a:defRPr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3pPr>
            <a:lvl4pPr>
              <a:defRPr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4pPr>
            <a:lvl5pPr>
              <a:defRPr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1pPr>
          </a:lstStyle>
          <a:p>
            <a:fld id="{F90B7571-2585-654F-A07E-B14BE6ACEC23}" type="datetime1">
              <a:rPr lang="en-US" smtClean="0"/>
              <a:pPr/>
              <a:t>4/27/26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82400" y="6126164"/>
            <a:ext cx="609597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1pPr>
          </a:lstStyle>
          <a:p>
            <a:fld id="{26E23728-E596-5E45-8A55-13B06E9DD18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0" y="6556381"/>
            <a:ext cx="12192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-78320" y="6554343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solidFill>
                  <a:schemeClr val="accent6"/>
                </a:solidFill>
                <a:latin typeface="Tamil Sangam MN" pitchFamily="2" charset="0"/>
                <a:ea typeface="Tamil Sangam MN" pitchFamily="2" charset="0"/>
                <a:cs typeface="Tamil Sangam MN" pitchFamily="2" charset="0"/>
              </a:rPr>
              <a:t>peytonlab.org</a:t>
            </a:r>
            <a:endParaRPr lang="en-US" sz="1800" dirty="0">
              <a:solidFill>
                <a:schemeClr val="accent6"/>
              </a:solidFill>
              <a:latin typeface="Tamil Sangam MN" pitchFamily="2" charset="0"/>
              <a:ea typeface="Tamil Sangam MN" pitchFamily="2" charset="0"/>
              <a:cs typeface="Tamil Sangam MN" pitchFamily="2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35000"/>
            <a:ext cx="12192000" cy="0"/>
          </a:xfrm>
          <a:prstGeom prst="line">
            <a:avLst/>
          </a:prstGeom>
          <a:ln w="76200">
            <a:gradFill flip="none" rotWithShape="1">
              <a:gsLst>
                <a:gs pos="44000">
                  <a:schemeClr val="accent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The Admissions Process program presented by Tufts University at MLWGS,  Monday, September 23 @ 7:00 pm - Maggie L. Walker Governor's School">
            <a:extLst>
              <a:ext uri="{FF2B5EF4-FFF2-40B4-BE49-F238E27FC236}">
                <a16:creationId xmlns:a16="http://schemas.microsoft.com/office/drawing/2014/main" id="{01B6AF87-E9B6-8649-C9BF-62B4FA9A6DF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9662" y="6296180"/>
            <a:ext cx="1663280" cy="598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9972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>
                <a:latin typeface="Tamil Sangam MN"/>
                <a:cs typeface="Tamil Sangam MN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Tamil Sangam MN"/>
                <a:cs typeface="Tamil Sangam MN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amil Sangam MN"/>
                <a:cs typeface="Tamil Sangam MN"/>
              </a:defRPr>
            </a:lvl1pPr>
          </a:lstStyle>
          <a:p>
            <a:fld id="{4A89EF6F-87F2-3547-B5A1-A2886C057B84}" type="datetime1">
              <a:rPr lang="en-US" smtClean="0"/>
              <a:t>4/27/26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amil Sangam MN"/>
                <a:cs typeface="Tamil Sangam MN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60480" y="6153184"/>
            <a:ext cx="731517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amil Sangam MN"/>
                <a:cs typeface="Tamil Sangam MN"/>
              </a:defRPr>
            </a:lvl1pPr>
          </a:lstStyle>
          <a:p>
            <a:fld id="{26E23728-E596-5E45-8A55-13B06E9DD18A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867923A-9E2C-C194-5BAE-EC5DA5D1606C}"/>
              </a:ext>
            </a:extLst>
          </p:cNvPr>
          <p:cNvCxnSpPr/>
          <p:nvPr userDrawn="1"/>
        </p:nvCxnSpPr>
        <p:spPr>
          <a:xfrm>
            <a:off x="0" y="6556381"/>
            <a:ext cx="12192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2024BC5-63B2-3DFD-4901-7E6620E161AC}"/>
              </a:ext>
            </a:extLst>
          </p:cNvPr>
          <p:cNvCxnSpPr/>
          <p:nvPr userDrawn="1"/>
        </p:nvCxnSpPr>
        <p:spPr>
          <a:xfrm>
            <a:off x="0" y="635000"/>
            <a:ext cx="12192000" cy="0"/>
          </a:xfrm>
          <a:prstGeom prst="line">
            <a:avLst/>
          </a:prstGeom>
          <a:ln w="76200">
            <a:gradFill flip="none" rotWithShape="1">
              <a:gsLst>
                <a:gs pos="44000">
                  <a:schemeClr val="accent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" descr="The Admissions Process program presented by Tufts University at MLWGS,  Monday, September 23 @ 7:00 pm - Maggie L. Walker Governor's School">
            <a:extLst>
              <a:ext uri="{FF2B5EF4-FFF2-40B4-BE49-F238E27FC236}">
                <a16:creationId xmlns:a16="http://schemas.microsoft.com/office/drawing/2014/main" id="{175B96BD-1EBC-589F-CCBC-05D45184C8B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9662" y="6296180"/>
            <a:ext cx="1663280" cy="598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EF03A15-F6D1-CD07-ED5B-4EA6F3D95AEA}"/>
              </a:ext>
            </a:extLst>
          </p:cNvPr>
          <p:cNvSpPr txBox="1"/>
          <p:nvPr userDrawn="1"/>
        </p:nvSpPr>
        <p:spPr>
          <a:xfrm>
            <a:off x="-78320" y="6554343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solidFill>
                  <a:schemeClr val="accent6"/>
                </a:solidFill>
                <a:latin typeface="Tamil Sangam MN" pitchFamily="2" charset="0"/>
                <a:ea typeface="Tamil Sangam MN" pitchFamily="2" charset="0"/>
                <a:cs typeface="Tamil Sangam MN" pitchFamily="2" charset="0"/>
              </a:rPr>
              <a:t>peytonlab.org</a:t>
            </a:r>
            <a:endParaRPr lang="en-US" sz="1800" dirty="0">
              <a:solidFill>
                <a:schemeClr val="accent6"/>
              </a:solidFill>
              <a:latin typeface="Tamil Sangam MN" pitchFamily="2" charset="0"/>
              <a:ea typeface="Tamil Sangam MN" pitchFamily="2" charset="0"/>
              <a:cs typeface="Tamil Sangam M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0739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7" cy="635000"/>
          </a:xfrm>
        </p:spPr>
        <p:txBody>
          <a:bodyPr>
            <a:normAutofit/>
          </a:bodyPr>
          <a:lstStyle>
            <a:lvl1pPr algn="l">
              <a:defRPr sz="3200"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1pPr>
            <a:lvl2pPr>
              <a:defRPr sz="2400"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2pPr>
            <a:lvl3pPr>
              <a:defRPr sz="2000"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3pPr>
            <a:lvl4pPr>
              <a:defRPr sz="1800"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4pPr>
            <a:lvl5pPr>
              <a:defRPr sz="1800"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1pPr>
            <a:lvl2pPr>
              <a:defRPr sz="2400"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2pPr>
            <a:lvl3pPr>
              <a:defRPr sz="2000"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3pPr>
            <a:lvl4pPr>
              <a:defRPr sz="1800"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4pPr>
            <a:lvl5pPr>
              <a:defRPr sz="1800"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1pPr>
          </a:lstStyle>
          <a:p>
            <a:fld id="{DA704E75-5A92-D340-A694-74EE132058E3}" type="datetime1">
              <a:rPr lang="en-US" smtClean="0"/>
              <a:pPr/>
              <a:t>4/27/26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1pPr>
          </a:lstStyle>
          <a:p>
            <a:fld id="{26E23728-E596-5E45-8A55-13B06E9DD18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17BCE81-186E-4EB7-FF9C-3860714E6643}"/>
              </a:ext>
            </a:extLst>
          </p:cNvPr>
          <p:cNvCxnSpPr/>
          <p:nvPr userDrawn="1"/>
        </p:nvCxnSpPr>
        <p:spPr>
          <a:xfrm>
            <a:off x="0" y="6556381"/>
            <a:ext cx="12192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7F14CB5-6CE6-7802-629C-CC870B1EAA02}"/>
              </a:ext>
            </a:extLst>
          </p:cNvPr>
          <p:cNvCxnSpPr/>
          <p:nvPr userDrawn="1"/>
        </p:nvCxnSpPr>
        <p:spPr>
          <a:xfrm>
            <a:off x="0" y="635000"/>
            <a:ext cx="12192000" cy="0"/>
          </a:xfrm>
          <a:prstGeom prst="line">
            <a:avLst/>
          </a:prstGeom>
          <a:ln w="76200">
            <a:gradFill flip="none" rotWithShape="1">
              <a:gsLst>
                <a:gs pos="44000">
                  <a:schemeClr val="accent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 descr="The Admissions Process program presented by Tufts University at MLWGS,  Monday, September 23 @ 7:00 pm - Maggie L. Walker Governor's School">
            <a:extLst>
              <a:ext uri="{FF2B5EF4-FFF2-40B4-BE49-F238E27FC236}">
                <a16:creationId xmlns:a16="http://schemas.microsoft.com/office/drawing/2014/main" id="{B30095A9-4AF6-6E89-FA00-A447DBB9898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9662" y="6296180"/>
            <a:ext cx="1663280" cy="598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E8B5659-4D46-700F-EE67-3CA0187108E1}"/>
              </a:ext>
            </a:extLst>
          </p:cNvPr>
          <p:cNvSpPr txBox="1"/>
          <p:nvPr userDrawn="1"/>
        </p:nvSpPr>
        <p:spPr>
          <a:xfrm>
            <a:off x="-78320" y="6554343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solidFill>
                  <a:schemeClr val="accent6"/>
                </a:solidFill>
                <a:latin typeface="Tamil Sangam MN" pitchFamily="2" charset="0"/>
                <a:ea typeface="Tamil Sangam MN" pitchFamily="2" charset="0"/>
                <a:cs typeface="Tamil Sangam MN" pitchFamily="2" charset="0"/>
              </a:rPr>
              <a:t>peytonlab.org</a:t>
            </a:r>
            <a:endParaRPr lang="en-US" sz="1800" dirty="0">
              <a:solidFill>
                <a:schemeClr val="accent6"/>
              </a:solidFill>
              <a:latin typeface="Tamil Sangam MN" pitchFamily="2" charset="0"/>
              <a:ea typeface="Tamil Sangam MN" pitchFamily="2" charset="0"/>
              <a:cs typeface="Tamil Sangam M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1331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7" cy="635000"/>
          </a:xfrm>
        </p:spPr>
        <p:txBody>
          <a:bodyPr>
            <a:normAutofit/>
          </a:bodyPr>
          <a:lstStyle>
            <a:lvl1pPr algn="l">
              <a:defRPr sz="3200"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1pPr>
            <a:lvl2pPr>
              <a:defRPr sz="2000"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2pPr>
            <a:lvl3pPr>
              <a:defRPr sz="1800"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3pPr>
            <a:lvl4pPr>
              <a:defRPr sz="1600"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4pPr>
            <a:lvl5pPr>
              <a:defRPr sz="1600"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1pPr>
            <a:lvl2pPr>
              <a:defRPr sz="2000"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2pPr>
            <a:lvl3pPr>
              <a:defRPr sz="1800"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3pPr>
            <a:lvl4pPr>
              <a:defRPr sz="1600"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4pPr>
            <a:lvl5pPr>
              <a:defRPr sz="1600"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1pPr>
          </a:lstStyle>
          <a:p>
            <a:fld id="{6E3E831D-327D-5240-8118-D7AE0D955049}" type="datetime1">
              <a:rPr lang="en-US" smtClean="0"/>
              <a:pPr/>
              <a:t>4/27/26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1pPr>
          </a:lstStyle>
          <a:p>
            <a:fld id="{26E23728-E596-5E45-8A55-13B06E9DD18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3FFEA62-237A-C920-58F3-23526D7B5445}"/>
              </a:ext>
            </a:extLst>
          </p:cNvPr>
          <p:cNvCxnSpPr/>
          <p:nvPr userDrawn="1"/>
        </p:nvCxnSpPr>
        <p:spPr>
          <a:xfrm>
            <a:off x="0" y="6556381"/>
            <a:ext cx="12192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5228358-1ABC-9DF9-0604-3D0314109427}"/>
              </a:ext>
            </a:extLst>
          </p:cNvPr>
          <p:cNvCxnSpPr/>
          <p:nvPr userDrawn="1"/>
        </p:nvCxnSpPr>
        <p:spPr>
          <a:xfrm>
            <a:off x="0" y="635000"/>
            <a:ext cx="12192000" cy="0"/>
          </a:xfrm>
          <a:prstGeom prst="line">
            <a:avLst/>
          </a:prstGeom>
          <a:ln w="76200">
            <a:gradFill flip="none" rotWithShape="1">
              <a:gsLst>
                <a:gs pos="44000">
                  <a:schemeClr val="accent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 descr="The Admissions Process program presented by Tufts University at MLWGS,  Monday, September 23 @ 7:00 pm - Maggie L. Walker Governor's School">
            <a:extLst>
              <a:ext uri="{FF2B5EF4-FFF2-40B4-BE49-F238E27FC236}">
                <a16:creationId xmlns:a16="http://schemas.microsoft.com/office/drawing/2014/main" id="{EE600DB2-9B39-B867-172F-1F37804EE20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9662" y="6296180"/>
            <a:ext cx="1663280" cy="598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D1C00CE-F03A-EF3F-DA31-B8C31AE511C9}"/>
              </a:ext>
            </a:extLst>
          </p:cNvPr>
          <p:cNvSpPr txBox="1"/>
          <p:nvPr userDrawn="1"/>
        </p:nvSpPr>
        <p:spPr>
          <a:xfrm>
            <a:off x="-78320" y="6554343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solidFill>
                  <a:schemeClr val="accent6"/>
                </a:solidFill>
                <a:latin typeface="Tamil Sangam MN" pitchFamily="2" charset="0"/>
                <a:ea typeface="Tamil Sangam MN" pitchFamily="2" charset="0"/>
                <a:cs typeface="Tamil Sangam MN" pitchFamily="2" charset="0"/>
              </a:rPr>
              <a:t>peytonlab.org</a:t>
            </a:r>
            <a:endParaRPr lang="en-US" sz="1800" dirty="0">
              <a:solidFill>
                <a:schemeClr val="accent6"/>
              </a:solidFill>
              <a:latin typeface="Tamil Sangam MN" pitchFamily="2" charset="0"/>
              <a:ea typeface="Tamil Sangam MN" pitchFamily="2" charset="0"/>
              <a:cs typeface="Tamil Sangam M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6567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3432"/>
            <a:ext cx="12191997" cy="648432"/>
          </a:xfrm>
        </p:spPr>
        <p:txBody>
          <a:bodyPr>
            <a:normAutofit/>
          </a:bodyPr>
          <a:lstStyle>
            <a:lvl1pPr algn="l">
              <a:defRPr sz="3200"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1pPr>
          </a:lstStyle>
          <a:p>
            <a:fld id="{681710DB-E08C-A541-A497-00D782D63932}" type="datetime1">
              <a:rPr lang="en-US" smtClean="0"/>
              <a:pPr/>
              <a:t>4/27/26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582400" y="6153184"/>
            <a:ext cx="609597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1pPr>
          </a:lstStyle>
          <a:p>
            <a:fld id="{26E23728-E596-5E45-8A55-13B06E9DD18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0F1D251-6FC6-0844-8869-EC0F34B766FC}"/>
              </a:ext>
            </a:extLst>
          </p:cNvPr>
          <p:cNvCxnSpPr/>
          <p:nvPr userDrawn="1"/>
        </p:nvCxnSpPr>
        <p:spPr>
          <a:xfrm>
            <a:off x="0" y="6556381"/>
            <a:ext cx="12192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64DAC39-9933-9DE7-B0D3-129B897AE1F4}"/>
              </a:ext>
            </a:extLst>
          </p:cNvPr>
          <p:cNvCxnSpPr/>
          <p:nvPr userDrawn="1"/>
        </p:nvCxnSpPr>
        <p:spPr>
          <a:xfrm>
            <a:off x="0" y="635000"/>
            <a:ext cx="12192000" cy="0"/>
          </a:xfrm>
          <a:prstGeom prst="line">
            <a:avLst/>
          </a:prstGeom>
          <a:ln w="76200">
            <a:gradFill flip="none" rotWithShape="1">
              <a:gsLst>
                <a:gs pos="44000">
                  <a:schemeClr val="accent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The Admissions Process program presented by Tufts University at MLWGS,  Monday, September 23 @ 7:00 pm - Maggie L. Walker Governor's School">
            <a:extLst>
              <a:ext uri="{FF2B5EF4-FFF2-40B4-BE49-F238E27FC236}">
                <a16:creationId xmlns:a16="http://schemas.microsoft.com/office/drawing/2014/main" id="{EE950D92-74FA-9AA6-6525-42D1DDCE4F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9662" y="6296180"/>
            <a:ext cx="1663280" cy="598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5A1B129-0B3D-4345-1C79-1C0693BCB7F0}"/>
              </a:ext>
            </a:extLst>
          </p:cNvPr>
          <p:cNvSpPr txBox="1"/>
          <p:nvPr userDrawn="1"/>
        </p:nvSpPr>
        <p:spPr>
          <a:xfrm>
            <a:off x="-78320" y="6554343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solidFill>
                  <a:schemeClr val="accent6"/>
                </a:solidFill>
                <a:latin typeface="Tamil Sangam MN" pitchFamily="2" charset="0"/>
                <a:ea typeface="Tamil Sangam MN" pitchFamily="2" charset="0"/>
                <a:cs typeface="Tamil Sangam MN" pitchFamily="2" charset="0"/>
              </a:rPr>
              <a:t>peytonlab.org</a:t>
            </a:r>
            <a:endParaRPr lang="en-US" sz="1800" dirty="0">
              <a:solidFill>
                <a:schemeClr val="accent6"/>
              </a:solidFill>
              <a:latin typeface="Tamil Sangam MN" pitchFamily="2" charset="0"/>
              <a:ea typeface="Tamil Sangam MN" pitchFamily="2" charset="0"/>
              <a:cs typeface="Tamil Sangam M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4032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1pPr>
          </a:lstStyle>
          <a:p>
            <a:fld id="{4A30F1B8-3458-D843-8D86-D03818921FC3}" type="datetime1">
              <a:rPr lang="en-US" smtClean="0"/>
              <a:pPr/>
              <a:t>4/27/26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1pPr>
          </a:lstStyle>
          <a:p>
            <a:fld id="{26E23728-E596-5E45-8A55-13B06E9DD18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24A29CC-490D-7D4E-8EE8-CFABFDFBBD4E}"/>
              </a:ext>
            </a:extLst>
          </p:cNvPr>
          <p:cNvCxnSpPr/>
          <p:nvPr userDrawn="1"/>
        </p:nvCxnSpPr>
        <p:spPr>
          <a:xfrm>
            <a:off x="0" y="6556381"/>
            <a:ext cx="12192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B051737-E913-BEB6-BEC9-25B511EDABCB}"/>
              </a:ext>
            </a:extLst>
          </p:cNvPr>
          <p:cNvCxnSpPr/>
          <p:nvPr userDrawn="1"/>
        </p:nvCxnSpPr>
        <p:spPr>
          <a:xfrm>
            <a:off x="0" y="635000"/>
            <a:ext cx="12192000" cy="0"/>
          </a:xfrm>
          <a:prstGeom prst="line">
            <a:avLst/>
          </a:prstGeom>
          <a:ln w="76200">
            <a:gradFill flip="none" rotWithShape="1">
              <a:gsLst>
                <a:gs pos="44000">
                  <a:schemeClr val="accent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The Admissions Process program presented by Tufts University at MLWGS,  Monday, September 23 @ 7:00 pm - Maggie L. Walker Governor's School">
            <a:extLst>
              <a:ext uri="{FF2B5EF4-FFF2-40B4-BE49-F238E27FC236}">
                <a16:creationId xmlns:a16="http://schemas.microsoft.com/office/drawing/2014/main" id="{7CD5621B-FAB2-0C72-FA9F-E477A741FFD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9662" y="6296180"/>
            <a:ext cx="1663280" cy="598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2A7CE35-8590-93B8-DE63-F231CBCB62DE}"/>
              </a:ext>
            </a:extLst>
          </p:cNvPr>
          <p:cNvSpPr txBox="1"/>
          <p:nvPr userDrawn="1"/>
        </p:nvSpPr>
        <p:spPr>
          <a:xfrm>
            <a:off x="-78320" y="6554343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solidFill>
                  <a:schemeClr val="accent6"/>
                </a:solidFill>
                <a:latin typeface="Tamil Sangam MN" pitchFamily="2" charset="0"/>
                <a:ea typeface="Tamil Sangam MN" pitchFamily="2" charset="0"/>
                <a:cs typeface="Tamil Sangam MN" pitchFamily="2" charset="0"/>
              </a:rPr>
              <a:t>peytonlab.org</a:t>
            </a:r>
            <a:endParaRPr lang="en-US" sz="1800" dirty="0">
              <a:solidFill>
                <a:schemeClr val="accent6"/>
              </a:solidFill>
              <a:latin typeface="Tamil Sangam MN" pitchFamily="2" charset="0"/>
              <a:ea typeface="Tamil Sangam MN" pitchFamily="2" charset="0"/>
              <a:cs typeface="Tamil Sangam M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84654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1pPr>
            <a:lvl2pPr>
              <a:defRPr sz="2800"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2pPr>
            <a:lvl3pPr>
              <a:defRPr sz="2400"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3pPr>
            <a:lvl4pPr>
              <a:defRPr sz="2000"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4pPr>
            <a:lvl5pPr>
              <a:defRPr sz="2000"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1pPr>
          </a:lstStyle>
          <a:p>
            <a:fld id="{4F24FDF0-D40D-AA42-B809-0D8DE592F186}" type="datetime1">
              <a:rPr lang="en-US" smtClean="0"/>
              <a:pPr/>
              <a:t>4/27/26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1pPr>
          </a:lstStyle>
          <a:p>
            <a:fld id="{26E23728-E596-5E45-8A55-13B06E9DD18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EA8F8A8-BAD0-5711-B941-51A4AD13786F}"/>
              </a:ext>
            </a:extLst>
          </p:cNvPr>
          <p:cNvCxnSpPr/>
          <p:nvPr userDrawn="1"/>
        </p:nvCxnSpPr>
        <p:spPr>
          <a:xfrm>
            <a:off x="0" y="6556381"/>
            <a:ext cx="12192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DF32FEA-2820-3BD2-706F-09D82F4F934E}"/>
              </a:ext>
            </a:extLst>
          </p:cNvPr>
          <p:cNvCxnSpPr/>
          <p:nvPr userDrawn="1"/>
        </p:nvCxnSpPr>
        <p:spPr>
          <a:xfrm>
            <a:off x="0" y="635000"/>
            <a:ext cx="12192000" cy="0"/>
          </a:xfrm>
          <a:prstGeom prst="line">
            <a:avLst/>
          </a:prstGeom>
          <a:ln w="76200">
            <a:gradFill flip="none" rotWithShape="1">
              <a:gsLst>
                <a:gs pos="44000">
                  <a:schemeClr val="accent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 descr="The Admissions Process program presented by Tufts University at MLWGS,  Monday, September 23 @ 7:00 pm - Maggie L. Walker Governor's School">
            <a:extLst>
              <a:ext uri="{FF2B5EF4-FFF2-40B4-BE49-F238E27FC236}">
                <a16:creationId xmlns:a16="http://schemas.microsoft.com/office/drawing/2014/main" id="{F052F393-034D-8500-049F-32B21609C4B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9662" y="6296180"/>
            <a:ext cx="1663280" cy="598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4662282-D22E-669A-689B-98A59398A099}"/>
              </a:ext>
            </a:extLst>
          </p:cNvPr>
          <p:cNvSpPr txBox="1"/>
          <p:nvPr userDrawn="1"/>
        </p:nvSpPr>
        <p:spPr>
          <a:xfrm>
            <a:off x="-78320" y="6554343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solidFill>
                  <a:schemeClr val="accent6"/>
                </a:solidFill>
                <a:latin typeface="Tamil Sangam MN" pitchFamily="2" charset="0"/>
                <a:ea typeface="Tamil Sangam MN" pitchFamily="2" charset="0"/>
                <a:cs typeface="Tamil Sangam MN" pitchFamily="2" charset="0"/>
              </a:rPr>
              <a:t>peytonlab.org</a:t>
            </a:r>
            <a:endParaRPr lang="en-US" sz="1800" dirty="0">
              <a:solidFill>
                <a:schemeClr val="accent6"/>
              </a:solidFill>
              <a:latin typeface="Tamil Sangam MN" pitchFamily="2" charset="0"/>
              <a:ea typeface="Tamil Sangam MN" pitchFamily="2" charset="0"/>
              <a:cs typeface="Tamil Sangam M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2022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1pPr>
          </a:lstStyle>
          <a:p>
            <a:fld id="{439F5185-81C8-5749-8094-0104820E54AB}" type="datetime1">
              <a:rPr lang="en-US" smtClean="0"/>
              <a:pPr/>
              <a:t>4/27/26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1pPr>
          </a:lstStyle>
          <a:p>
            <a:fld id="{26E23728-E596-5E45-8A55-13B06E9DD18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EA95E9F-DE9E-E5DB-725C-EDB23C62656A}"/>
              </a:ext>
            </a:extLst>
          </p:cNvPr>
          <p:cNvCxnSpPr/>
          <p:nvPr userDrawn="1"/>
        </p:nvCxnSpPr>
        <p:spPr>
          <a:xfrm>
            <a:off x="0" y="6556381"/>
            <a:ext cx="12192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0C7FB34-3C5F-90C5-5C04-FF8567ABBE3C}"/>
              </a:ext>
            </a:extLst>
          </p:cNvPr>
          <p:cNvCxnSpPr/>
          <p:nvPr userDrawn="1"/>
        </p:nvCxnSpPr>
        <p:spPr>
          <a:xfrm>
            <a:off x="0" y="635000"/>
            <a:ext cx="12192000" cy="0"/>
          </a:xfrm>
          <a:prstGeom prst="line">
            <a:avLst/>
          </a:prstGeom>
          <a:ln w="76200">
            <a:gradFill flip="none" rotWithShape="1">
              <a:gsLst>
                <a:gs pos="44000">
                  <a:schemeClr val="accent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 descr="The Admissions Process program presented by Tufts University at MLWGS,  Monday, September 23 @ 7:00 pm - Maggie L. Walker Governor's School">
            <a:extLst>
              <a:ext uri="{FF2B5EF4-FFF2-40B4-BE49-F238E27FC236}">
                <a16:creationId xmlns:a16="http://schemas.microsoft.com/office/drawing/2014/main" id="{4E05DFE7-4137-90CF-9E1D-F09FB3C56B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9662" y="6296180"/>
            <a:ext cx="1663280" cy="598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1079C4C-8A11-8C77-DFA6-B3761F5E1E6D}"/>
              </a:ext>
            </a:extLst>
          </p:cNvPr>
          <p:cNvSpPr txBox="1"/>
          <p:nvPr userDrawn="1"/>
        </p:nvSpPr>
        <p:spPr>
          <a:xfrm>
            <a:off x="-78320" y="6554343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solidFill>
                  <a:schemeClr val="accent6"/>
                </a:solidFill>
                <a:latin typeface="Tamil Sangam MN" pitchFamily="2" charset="0"/>
                <a:ea typeface="Tamil Sangam MN" pitchFamily="2" charset="0"/>
                <a:cs typeface="Tamil Sangam MN" pitchFamily="2" charset="0"/>
              </a:rPr>
              <a:t>peytonlab.org</a:t>
            </a:r>
            <a:endParaRPr lang="en-US" sz="1800" dirty="0">
              <a:solidFill>
                <a:schemeClr val="accent6"/>
              </a:solidFill>
              <a:latin typeface="Tamil Sangam MN" pitchFamily="2" charset="0"/>
              <a:ea typeface="Tamil Sangam MN" pitchFamily="2" charset="0"/>
              <a:cs typeface="Tamil Sangam M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4788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7" cy="635000"/>
          </a:xfrm>
        </p:spPr>
        <p:txBody>
          <a:bodyPr>
            <a:normAutofit/>
          </a:bodyPr>
          <a:lstStyle>
            <a:lvl1pPr algn="l">
              <a:defRPr sz="3200"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1pPr>
            <a:lvl2pPr>
              <a:defRPr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2pPr>
            <a:lvl3pPr>
              <a:defRPr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3pPr>
            <a:lvl4pPr>
              <a:defRPr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4pPr>
            <a:lvl5pPr>
              <a:defRPr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1pPr>
          </a:lstStyle>
          <a:p>
            <a:fld id="{AF318B72-864E-C94D-80DB-2F1E54ABCF66}" type="datetime1">
              <a:rPr lang="en-US" smtClean="0"/>
              <a:pPr/>
              <a:t>4/27/26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amil Sangam MN" pitchFamily="2" charset="0"/>
                <a:ea typeface="Tamil Sangam MN" pitchFamily="2" charset="0"/>
                <a:cs typeface="Tamil Sangam MN" pitchFamily="2" charset="0"/>
              </a:defRPr>
            </a:lvl1pPr>
          </a:lstStyle>
          <a:p>
            <a:fld id="{26E23728-E596-5E45-8A55-13B06E9DD18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FA3DDEA-2F1A-6D5F-AC04-60B38C89B6D5}"/>
              </a:ext>
            </a:extLst>
          </p:cNvPr>
          <p:cNvCxnSpPr/>
          <p:nvPr userDrawn="1"/>
        </p:nvCxnSpPr>
        <p:spPr>
          <a:xfrm>
            <a:off x="0" y="6556381"/>
            <a:ext cx="12192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A7A8ACE-A69D-03AB-1254-C534DEF1C1B2}"/>
              </a:ext>
            </a:extLst>
          </p:cNvPr>
          <p:cNvCxnSpPr/>
          <p:nvPr userDrawn="1"/>
        </p:nvCxnSpPr>
        <p:spPr>
          <a:xfrm>
            <a:off x="0" y="635000"/>
            <a:ext cx="12192000" cy="0"/>
          </a:xfrm>
          <a:prstGeom prst="line">
            <a:avLst/>
          </a:prstGeom>
          <a:ln w="76200">
            <a:gradFill flip="none" rotWithShape="1">
              <a:gsLst>
                <a:gs pos="44000">
                  <a:schemeClr val="accent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" descr="The Admissions Process program presented by Tufts University at MLWGS,  Monday, September 23 @ 7:00 pm - Maggie L. Walker Governor's School">
            <a:extLst>
              <a:ext uri="{FF2B5EF4-FFF2-40B4-BE49-F238E27FC236}">
                <a16:creationId xmlns:a16="http://schemas.microsoft.com/office/drawing/2014/main" id="{4DCB7667-0210-6EA7-3B84-F06D4997062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9662" y="6296180"/>
            <a:ext cx="1663280" cy="598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EE65FF7-C093-2C6F-755B-D5E2ED8F3577}"/>
              </a:ext>
            </a:extLst>
          </p:cNvPr>
          <p:cNvSpPr txBox="1"/>
          <p:nvPr userDrawn="1"/>
        </p:nvSpPr>
        <p:spPr>
          <a:xfrm>
            <a:off x="-78320" y="6554343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solidFill>
                  <a:schemeClr val="accent6"/>
                </a:solidFill>
                <a:latin typeface="Tamil Sangam MN" pitchFamily="2" charset="0"/>
                <a:ea typeface="Tamil Sangam MN" pitchFamily="2" charset="0"/>
                <a:cs typeface="Tamil Sangam MN" pitchFamily="2" charset="0"/>
              </a:rPr>
              <a:t>peytonlab.org</a:t>
            </a:r>
            <a:endParaRPr lang="en-US" sz="1800" dirty="0">
              <a:solidFill>
                <a:schemeClr val="accent6"/>
              </a:solidFill>
              <a:latin typeface="Tamil Sangam MN" pitchFamily="2" charset="0"/>
              <a:ea typeface="Tamil Sangam MN" pitchFamily="2" charset="0"/>
              <a:cs typeface="Tamil Sangam M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95579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9964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jpg"/><Relationship Id="rId5" Type="http://schemas.openxmlformats.org/officeDocument/2006/relationships/image" Target="../media/image2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60EB2DD-AAA5-89DA-7C1C-D074649CD1A0}"/>
              </a:ext>
            </a:extLst>
          </p:cNvPr>
          <p:cNvCxnSpPr>
            <a:cxnSpLocks/>
          </p:cNvCxnSpPr>
          <p:nvPr userDrawn="1"/>
        </p:nvCxnSpPr>
        <p:spPr>
          <a:xfrm>
            <a:off x="0" y="705896"/>
            <a:ext cx="12192000" cy="0"/>
          </a:xfrm>
          <a:prstGeom prst="line">
            <a:avLst/>
          </a:prstGeom>
          <a:ln w="76200">
            <a:solidFill>
              <a:srgbClr val="6A88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D2A82007-81D9-C7F1-3B22-4D0C395267B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9248" y="69592"/>
            <a:ext cx="4228865" cy="539855"/>
          </a:xfrm>
          <a:prstGeom prst="rect">
            <a:avLst/>
          </a:prstGeom>
        </p:spPr>
      </p:pic>
      <p:pic>
        <p:nvPicPr>
          <p:cNvPr id="11" name="Picture 10" descr="A cartoon bird with purple text&#10;&#10;Description automatically generated">
            <a:extLst>
              <a:ext uri="{FF2B5EF4-FFF2-40B4-BE49-F238E27FC236}">
                <a16:creationId xmlns:a16="http://schemas.microsoft.com/office/drawing/2014/main" id="{6C32E34F-49A7-94AB-3804-3DBF638B6D7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408736" y="-258"/>
            <a:ext cx="1765385" cy="706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627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5" r:id="rId2"/>
    <p:sldLayoutId id="2147483662" r:id="rId3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Tamil Sangam MN"/>
          <a:ea typeface="+mj-ea"/>
          <a:cs typeface="Tamil Sangam MN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Tamil Sangam MN"/>
          <a:ea typeface="+mn-ea"/>
          <a:cs typeface="Tamil Sangam MN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Tamil Sangam MN"/>
          <a:ea typeface="+mn-ea"/>
          <a:cs typeface="Tamil Sangam MN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Tamil Sangam MN"/>
          <a:ea typeface="+mn-ea"/>
          <a:cs typeface="Tamil Sangam MN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Tamil Sangam MN"/>
          <a:ea typeface="+mn-ea"/>
          <a:cs typeface="Tamil Sangam MN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Tamil Sangam MN"/>
          <a:ea typeface="+mn-ea"/>
          <a:cs typeface="Tamil Sangam MN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0A497B3-01D5-B4FF-8260-86CB1EAF141D}"/>
              </a:ext>
            </a:extLst>
          </p:cNvPr>
          <p:cNvCxnSpPr>
            <a:cxnSpLocks/>
          </p:cNvCxnSpPr>
          <p:nvPr userDrawn="1"/>
        </p:nvCxnSpPr>
        <p:spPr>
          <a:xfrm>
            <a:off x="0" y="705896"/>
            <a:ext cx="12192000" cy="0"/>
          </a:xfrm>
          <a:prstGeom prst="line">
            <a:avLst/>
          </a:prstGeom>
          <a:ln w="76200">
            <a:solidFill>
              <a:srgbClr val="6A88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D2CA81B-614A-88F4-393C-70E57C5CB8C3}"/>
              </a:ext>
            </a:extLst>
          </p:cNvPr>
          <p:cNvCxnSpPr/>
          <p:nvPr userDrawn="1"/>
        </p:nvCxnSpPr>
        <p:spPr>
          <a:xfrm>
            <a:off x="0" y="6405661"/>
            <a:ext cx="12192000" cy="0"/>
          </a:xfrm>
          <a:prstGeom prst="line">
            <a:avLst/>
          </a:prstGeom>
          <a:ln w="76200">
            <a:solidFill>
              <a:srgbClr val="6A88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A cartoon bird with purple text&#10;&#10;Description automatically generated">
            <a:extLst>
              <a:ext uri="{FF2B5EF4-FFF2-40B4-BE49-F238E27FC236}">
                <a16:creationId xmlns:a16="http://schemas.microsoft.com/office/drawing/2014/main" id="{D00B99A1-45B3-9A0B-A0F0-9B26862D7D4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6450812"/>
            <a:ext cx="1139420" cy="455768"/>
          </a:xfrm>
          <a:prstGeom prst="rect">
            <a:avLst/>
          </a:prstGeom>
        </p:spPr>
      </p:pic>
      <p:pic>
        <p:nvPicPr>
          <p:cNvPr id="18" name="Picture 17" descr="A close up of a sign&#10;&#10;Description automatically generated">
            <a:extLst>
              <a:ext uri="{FF2B5EF4-FFF2-40B4-BE49-F238E27FC236}">
                <a16:creationId xmlns:a16="http://schemas.microsoft.com/office/drawing/2014/main" id="{FB2B70D6-88DC-D597-DBE7-E6A58FE19F7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r="72575" b="27934"/>
          <a:stretch/>
        </p:blipFill>
        <p:spPr>
          <a:xfrm>
            <a:off x="11156907" y="6485722"/>
            <a:ext cx="1035093" cy="347233"/>
          </a:xfrm>
          <a:prstGeom prst="rect">
            <a:avLst/>
          </a:prstGeom>
        </p:spPr>
      </p:pic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DE9B8F27-24E8-019B-5146-B941BD33E0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67055" y="6466521"/>
            <a:ext cx="3932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AFAA91-5FF8-44F6-9ED8-1D061D728B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538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amil Sangam MN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amil Sangam MN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amil Sangam MN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amil Sangam MN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amil Sangam MN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amil Sangam MN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23489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Tamil Sangam MN"/>
          <a:ea typeface="+mj-ea"/>
          <a:cs typeface="Tamil Sangam MN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Tamil Sangam MN"/>
          <a:ea typeface="+mn-ea"/>
          <a:cs typeface="Tamil Sangam MN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Tamil Sangam MN"/>
          <a:ea typeface="+mn-ea"/>
          <a:cs typeface="Tamil Sangam MN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Tamil Sangam MN"/>
          <a:ea typeface="+mn-ea"/>
          <a:cs typeface="Tamil Sangam MN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Tamil Sangam MN"/>
          <a:ea typeface="+mn-ea"/>
          <a:cs typeface="Tamil Sangam MN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Tamil Sangam MN"/>
          <a:ea typeface="+mn-ea"/>
          <a:cs typeface="Tamil Sangam MN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30375"/>
            <a:ext cx="11277600" cy="1470025"/>
          </a:xfrm>
        </p:spPr>
        <p:txBody>
          <a:bodyPr lIns="91440" tIns="45720" rIns="91440" bIns="45720" anchor="t">
            <a:normAutofit/>
          </a:bodyPr>
          <a:lstStyle/>
          <a:p>
            <a:pPr algn="ctr"/>
            <a:r>
              <a:rPr lang="en-US" b="1" dirty="0">
                <a:latin typeface="+mj-lt"/>
                <a:ea typeface="Tamil Sangam MN" pitchFamily="2" charset="0"/>
                <a:cs typeface="Tamil Sangam MN" pitchFamily="2" charset="0"/>
              </a:rPr>
              <a:t>The ”motherhood penalty” in academia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9457" y="3200400"/>
            <a:ext cx="7353085" cy="1790065"/>
          </a:xfrm>
        </p:spPr>
        <p:txBody>
          <a:bodyPr lIns="91440" tIns="45720" rIns="91440" bIns="45720" anchor="t">
            <a:normAutofit fontScale="77500" lnSpcReduction="20000"/>
          </a:bodyPr>
          <a:lstStyle/>
          <a:p>
            <a:r>
              <a:rPr lang="en-US" sz="3000" dirty="0">
                <a:solidFill>
                  <a:schemeClr val="tx1"/>
                </a:solidFill>
                <a:latin typeface="+mn-lt"/>
                <a:ea typeface="Tamil Sangam MN" pitchFamily="2" charset="0"/>
                <a:cs typeface="Tamil Sangam MN" pitchFamily="2" charset="0"/>
              </a:rPr>
              <a:t>Peyton Lab Spring 2026 DEI</a:t>
            </a:r>
          </a:p>
          <a:p>
            <a:endParaRPr lang="en-US" sz="3000" dirty="0">
              <a:solidFill>
                <a:schemeClr val="tx1"/>
              </a:solidFill>
              <a:latin typeface="+mn-lt"/>
              <a:ea typeface="Tamil Sangam MN" pitchFamily="2" charset="0"/>
              <a:cs typeface="Tamil Sangam MN" pitchFamily="2" charset="0"/>
            </a:endParaRPr>
          </a:p>
          <a:p>
            <a:r>
              <a:rPr lang="en-US" sz="3000" dirty="0">
                <a:solidFill>
                  <a:schemeClr val="tx1"/>
                </a:solidFill>
                <a:latin typeface="+mn-lt"/>
                <a:ea typeface="Tamil Sangam MN" pitchFamily="2" charset="0"/>
                <a:cs typeface="Tamil Sangam MN" pitchFamily="2" charset="0"/>
              </a:rPr>
              <a:t>Maulee Sheth</a:t>
            </a:r>
          </a:p>
          <a:p>
            <a:endParaRPr lang="en-US" sz="3000" dirty="0">
              <a:solidFill>
                <a:schemeClr val="tx1"/>
              </a:solidFill>
              <a:latin typeface="+mn-lt"/>
              <a:ea typeface="Tamil Sangam MN" pitchFamily="2" charset="0"/>
              <a:cs typeface="Tamil Sangam MN" pitchFamily="2" charset="0"/>
            </a:endParaRPr>
          </a:p>
          <a:p>
            <a:r>
              <a:rPr lang="en-US" sz="2600" dirty="0">
                <a:solidFill>
                  <a:schemeClr val="tx1"/>
                </a:solidFill>
                <a:latin typeface="+mn-lt"/>
                <a:ea typeface="Tamil Sangam MN" pitchFamily="2" charset="0"/>
                <a:cs typeface="Tamil Sangam MN" pitchFamily="2" charset="0"/>
              </a:rPr>
              <a:t>April 28</a:t>
            </a:r>
            <a:r>
              <a:rPr lang="en-US" sz="2600" baseline="30000" dirty="0">
                <a:solidFill>
                  <a:schemeClr val="tx1"/>
                </a:solidFill>
                <a:latin typeface="+mn-lt"/>
                <a:ea typeface="Tamil Sangam MN" pitchFamily="2" charset="0"/>
                <a:cs typeface="Tamil Sangam MN" pitchFamily="2" charset="0"/>
              </a:rPr>
              <a:t>th</a:t>
            </a:r>
            <a:r>
              <a:rPr lang="en-US" sz="2600" dirty="0">
                <a:solidFill>
                  <a:schemeClr val="tx1"/>
                </a:solidFill>
                <a:latin typeface="+mn-lt"/>
                <a:ea typeface="Tamil Sangam MN" pitchFamily="2" charset="0"/>
                <a:cs typeface="Tamil Sangam MN" pitchFamily="2" charset="0"/>
              </a:rPr>
              <a:t>, 2026</a:t>
            </a:r>
          </a:p>
        </p:txBody>
      </p:sp>
    </p:spTree>
    <p:extLst>
      <p:ext uri="{BB962C8B-B14F-4D97-AF65-F5344CB8AC3E}">
        <p14:creationId xmlns:p14="http://schemas.microsoft.com/office/powerpoint/2010/main" val="1458369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5"/>
    </mc:Choice>
    <mc:Fallback xmlns="">
      <p:transition xmlns:p14="http://schemas.microsoft.com/office/powerpoint/2010/main" spd="slow" advTm="535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6577D8-22DD-6FDC-98E3-C6A0DDC7D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63296-784B-F74D-C270-4B062D62E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dirty="0">
                <a:latin typeface="+mj-lt"/>
              </a:rPr>
              <a:t>Some optimistic numbers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D4028A-8323-54DD-C629-C1AD0A0EE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23728-E596-5E45-8A55-13B06E9DD18A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678762-7219-6EA4-F951-A4B0B659497A}"/>
              </a:ext>
            </a:extLst>
          </p:cNvPr>
          <p:cNvSpPr txBox="1"/>
          <p:nvPr/>
        </p:nvSpPr>
        <p:spPr>
          <a:xfrm>
            <a:off x="1691573" y="2289792"/>
            <a:ext cx="9156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1966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825FC1-4B3C-748A-74CD-E44E03433361}"/>
              </a:ext>
            </a:extLst>
          </p:cNvPr>
          <p:cNvSpPr txBox="1"/>
          <p:nvPr/>
        </p:nvSpPr>
        <p:spPr>
          <a:xfrm>
            <a:off x="1677509" y="3480461"/>
            <a:ext cx="9156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2001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D3449A3-B720-194B-1E1A-2017F52EBD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896" t="42192" r="7030" b="9844"/>
          <a:stretch>
            <a:fillRect/>
          </a:stretch>
        </p:blipFill>
        <p:spPr>
          <a:xfrm>
            <a:off x="9584789" y="74441"/>
            <a:ext cx="2494473" cy="2500220"/>
          </a:xfrm>
          <a:prstGeom prst="ellipse">
            <a:avLst/>
          </a:prstGeom>
          <a:ln w="19050">
            <a:solidFill>
              <a:srgbClr val="DEE2B6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358DCD1-B9C7-368B-874B-E0B21E295ED3}"/>
              </a:ext>
            </a:extLst>
          </p:cNvPr>
          <p:cNvSpPr txBox="1"/>
          <p:nvPr/>
        </p:nvSpPr>
        <p:spPr>
          <a:xfrm>
            <a:off x="177353" y="6087055"/>
            <a:ext cx="55492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National Center for Education Statistics; *Stats among US citizens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10C1429-E199-4896-CF1A-706466CAEF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5298566"/>
              </p:ext>
            </p:extLst>
          </p:nvPr>
        </p:nvGraphicFramePr>
        <p:xfrm>
          <a:off x="2798262" y="2079427"/>
          <a:ext cx="6595470" cy="10116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8490">
                  <a:extLst>
                    <a:ext uri="{9D8B030D-6E8A-4147-A177-3AD203B41FA5}">
                      <a16:colId xmlns:a16="http://schemas.microsoft.com/office/drawing/2014/main" val="861317879"/>
                    </a:ext>
                  </a:extLst>
                </a:gridCol>
                <a:gridCol w="2198490">
                  <a:extLst>
                    <a:ext uri="{9D8B030D-6E8A-4147-A177-3AD203B41FA5}">
                      <a16:colId xmlns:a16="http://schemas.microsoft.com/office/drawing/2014/main" val="318704507"/>
                    </a:ext>
                  </a:extLst>
                </a:gridCol>
                <a:gridCol w="2198490">
                  <a:extLst>
                    <a:ext uri="{9D8B030D-6E8A-4147-A177-3AD203B41FA5}">
                      <a16:colId xmlns:a16="http://schemas.microsoft.com/office/drawing/2014/main" val="3268905012"/>
                    </a:ext>
                  </a:extLst>
                </a:gridCol>
              </a:tblGrid>
              <a:tr h="1011669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chemeClr val="tx1"/>
                          </a:solidFill>
                        </a:rPr>
                        <a:t>43%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chemeClr val="tx1"/>
                          </a:solidFill>
                        </a:rPr>
                        <a:t>34%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chemeClr val="tx1"/>
                          </a:solidFill>
                        </a:rPr>
                        <a:t>12%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490504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130F9C8B-4B24-8F9E-563A-3591D4870B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4080339"/>
              </p:ext>
            </p:extLst>
          </p:nvPr>
        </p:nvGraphicFramePr>
        <p:xfrm>
          <a:off x="2798262" y="3298822"/>
          <a:ext cx="6595470" cy="101166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98490">
                  <a:extLst>
                    <a:ext uri="{9D8B030D-6E8A-4147-A177-3AD203B41FA5}">
                      <a16:colId xmlns:a16="http://schemas.microsoft.com/office/drawing/2014/main" val="830053571"/>
                    </a:ext>
                  </a:extLst>
                </a:gridCol>
                <a:gridCol w="2198490">
                  <a:extLst>
                    <a:ext uri="{9D8B030D-6E8A-4147-A177-3AD203B41FA5}">
                      <a16:colId xmlns:a16="http://schemas.microsoft.com/office/drawing/2014/main" val="511965844"/>
                    </a:ext>
                  </a:extLst>
                </a:gridCol>
                <a:gridCol w="2198490">
                  <a:extLst>
                    <a:ext uri="{9D8B030D-6E8A-4147-A177-3AD203B41FA5}">
                      <a16:colId xmlns:a16="http://schemas.microsoft.com/office/drawing/2014/main" val="3851611523"/>
                    </a:ext>
                  </a:extLst>
                </a:gridCol>
              </a:tblGrid>
              <a:tr h="1011669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chemeClr val="tx1"/>
                          </a:solidFill>
                        </a:rPr>
                        <a:t>57%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chemeClr val="tx1"/>
                          </a:solidFill>
                        </a:rPr>
                        <a:t>59%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chemeClr val="tx1"/>
                          </a:solidFill>
                        </a:rPr>
                        <a:t>51%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7906574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46068009-DDBA-E61B-0E20-37A2B0F351F5}"/>
              </a:ext>
            </a:extLst>
          </p:cNvPr>
          <p:cNvSpPr txBox="1"/>
          <p:nvPr/>
        </p:nvSpPr>
        <p:spPr>
          <a:xfrm>
            <a:off x="2798262" y="1460205"/>
            <a:ext cx="2186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Baccalaureate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2A8AD5-23A9-D7D9-ADC0-7931582AD49E}"/>
              </a:ext>
            </a:extLst>
          </p:cNvPr>
          <p:cNvSpPr txBox="1"/>
          <p:nvPr/>
        </p:nvSpPr>
        <p:spPr>
          <a:xfrm>
            <a:off x="5086494" y="1460205"/>
            <a:ext cx="2186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Master’s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DD024FE-76DC-9B58-57A2-C6A135C1FE07}"/>
              </a:ext>
            </a:extLst>
          </p:cNvPr>
          <p:cNvSpPr txBox="1"/>
          <p:nvPr/>
        </p:nvSpPr>
        <p:spPr>
          <a:xfrm>
            <a:off x="7207675" y="1460205"/>
            <a:ext cx="2186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Doctoral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4B5ECBA-B597-A15D-0336-6296BCE09425}"/>
              </a:ext>
            </a:extLst>
          </p:cNvPr>
          <p:cNvSpPr txBox="1"/>
          <p:nvPr/>
        </p:nvSpPr>
        <p:spPr>
          <a:xfrm>
            <a:off x="1677509" y="4699661"/>
            <a:ext cx="9156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2026</a:t>
            </a: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80B801A7-A7EC-1CDB-00DA-657A2EA93E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4770051"/>
              </p:ext>
            </p:extLst>
          </p:nvPr>
        </p:nvGraphicFramePr>
        <p:xfrm>
          <a:off x="2798262" y="4518022"/>
          <a:ext cx="6595470" cy="101166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98490">
                  <a:extLst>
                    <a:ext uri="{9D8B030D-6E8A-4147-A177-3AD203B41FA5}">
                      <a16:colId xmlns:a16="http://schemas.microsoft.com/office/drawing/2014/main" val="830053571"/>
                    </a:ext>
                  </a:extLst>
                </a:gridCol>
                <a:gridCol w="2198490">
                  <a:extLst>
                    <a:ext uri="{9D8B030D-6E8A-4147-A177-3AD203B41FA5}">
                      <a16:colId xmlns:a16="http://schemas.microsoft.com/office/drawing/2014/main" val="511965844"/>
                    </a:ext>
                  </a:extLst>
                </a:gridCol>
                <a:gridCol w="2198490">
                  <a:extLst>
                    <a:ext uri="{9D8B030D-6E8A-4147-A177-3AD203B41FA5}">
                      <a16:colId xmlns:a16="http://schemas.microsoft.com/office/drawing/2014/main" val="3851611523"/>
                    </a:ext>
                  </a:extLst>
                </a:gridCol>
              </a:tblGrid>
              <a:tr h="1011669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chemeClr val="tx1"/>
                          </a:solidFill>
                        </a:rPr>
                        <a:t>60%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chemeClr val="tx1"/>
                          </a:solidFill>
                        </a:rPr>
                        <a:t>64%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chemeClr val="tx1"/>
                          </a:solidFill>
                        </a:rPr>
                        <a:t>59%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7906574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271B4E29-DB67-5725-F70A-CB9C47E64030}"/>
              </a:ext>
            </a:extLst>
          </p:cNvPr>
          <p:cNvSpPr txBox="1"/>
          <p:nvPr/>
        </p:nvSpPr>
        <p:spPr>
          <a:xfrm>
            <a:off x="5105542" y="807613"/>
            <a:ext cx="21479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Percent women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E6037CF-B51D-46C6-F427-DA8B42B2DB48}"/>
              </a:ext>
            </a:extLst>
          </p:cNvPr>
          <p:cNvCxnSpPr/>
          <p:nvPr/>
        </p:nvCxnSpPr>
        <p:spPr>
          <a:xfrm>
            <a:off x="2798262" y="1332920"/>
            <a:ext cx="659547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1345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2" grpId="0"/>
      <p:bldP spid="13" grpId="0"/>
      <p:bldP spid="14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299301-FB09-E768-E73C-9E5DF05CB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5ABAA-433A-467A-6E72-BC704BC1E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dirty="0">
                <a:latin typeface="+mj-lt"/>
              </a:rPr>
              <a:t>Some other not-so-optimistic numbers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B85863-691F-0998-7E3B-B307E0BB6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23728-E596-5E45-8A55-13B06E9DD18A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2E70BE-914E-3535-34FD-25572D9D6644}"/>
              </a:ext>
            </a:extLst>
          </p:cNvPr>
          <p:cNvSpPr txBox="1"/>
          <p:nvPr/>
        </p:nvSpPr>
        <p:spPr>
          <a:xfrm>
            <a:off x="320002" y="3125288"/>
            <a:ext cx="112623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Women’s likelihood of having a tenured position drops and remains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132A84B-04FF-322A-2991-E3DAEE6A658D}"/>
              </a:ext>
            </a:extLst>
          </p:cNvPr>
          <p:cNvSpPr/>
          <p:nvPr/>
        </p:nvSpPr>
        <p:spPr>
          <a:xfrm>
            <a:off x="739036" y="966186"/>
            <a:ext cx="1716066" cy="1716427"/>
          </a:xfrm>
          <a:prstGeom prst="ellipse">
            <a:avLst/>
          </a:prstGeom>
          <a:solidFill>
            <a:srgbClr val="DEE2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1 in 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34F2C4-E908-A436-B6D1-29B1602E28A5}"/>
              </a:ext>
            </a:extLst>
          </p:cNvPr>
          <p:cNvSpPr txBox="1"/>
          <p:nvPr/>
        </p:nvSpPr>
        <p:spPr>
          <a:xfrm>
            <a:off x="2605413" y="1574578"/>
            <a:ext cx="78663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women exit academia following motherhood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923679B-8DF5-234C-507D-D2A2C1CB2077}"/>
              </a:ext>
            </a:extLst>
          </p:cNvPr>
          <p:cNvSpPr/>
          <p:nvPr/>
        </p:nvSpPr>
        <p:spPr>
          <a:xfrm>
            <a:off x="8876777" y="2497906"/>
            <a:ext cx="1716066" cy="171642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23%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F2A9D2-4892-36BC-9837-2F1A044A308B}"/>
              </a:ext>
            </a:extLst>
          </p:cNvPr>
          <p:cNvSpPr txBox="1"/>
          <p:nvPr/>
        </p:nvSpPr>
        <p:spPr>
          <a:xfrm>
            <a:off x="320002" y="3586951"/>
            <a:ext cx="74216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than men’s following parenthood, eight years later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812C35-C69D-87F4-2BC9-ED6749C4DC44}"/>
              </a:ext>
            </a:extLst>
          </p:cNvPr>
          <p:cNvSpPr txBox="1"/>
          <p:nvPr/>
        </p:nvSpPr>
        <p:spPr>
          <a:xfrm>
            <a:off x="10638772" y="3223090"/>
            <a:ext cx="61815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lower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EF9F38-DB5A-C0ED-C4A7-AD16D7D18CCC}"/>
              </a:ext>
            </a:extLst>
          </p:cNvPr>
          <p:cNvSpPr txBox="1"/>
          <p:nvPr/>
        </p:nvSpPr>
        <p:spPr>
          <a:xfrm>
            <a:off x="1454727" y="6581001"/>
            <a:ext cx="29790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Williams and Ceci, American Scientist, 2014;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B713C23-D29A-1021-8DFE-C412EC214482}"/>
              </a:ext>
            </a:extLst>
          </p:cNvPr>
          <p:cNvSpPr txBox="1"/>
          <p:nvPr/>
        </p:nvSpPr>
        <p:spPr>
          <a:xfrm>
            <a:off x="4218368" y="6581001"/>
            <a:ext cx="51721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Cairo et al., LSE, 2026; Goulden and Mason, Proceedings of the PAESMEM, 2004</a:t>
            </a:r>
          </a:p>
          <a:p>
            <a:endParaRPr lang="en-US" sz="12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0CFE23-0042-762A-2833-9BF663EDAA45}"/>
              </a:ext>
            </a:extLst>
          </p:cNvPr>
          <p:cNvSpPr txBox="1"/>
          <p:nvPr/>
        </p:nvSpPr>
        <p:spPr>
          <a:xfrm>
            <a:off x="739036" y="4788572"/>
            <a:ext cx="112623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Of tenured faculty, </a:t>
            </a:r>
          </a:p>
          <a:p>
            <a:r>
              <a:rPr lang="en-US" sz="2400" dirty="0"/>
              <a:t>70% of men are married with children compared with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60D431B-F556-075C-EDF1-971FCDB47BF4}"/>
              </a:ext>
            </a:extLst>
          </p:cNvPr>
          <p:cNvSpPr/>
          <p:nvPr/>
        </p:nvSpPr>
        <p:spPr>
          <a:xfrm>
            <a:off x="7530959" y="4526531"/>
            <a:ext cx="1716066" cy="1716427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44%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1E89178-D4AB-4151-723B-8686943FDB4F}"/>
              </a:ext>
            </a:extLst>
          </p:cNvPr>
          <p:cNvSpPr txBox="1"/>
          <p:nvPr/>
        </p:nvSpPr>
        <p:spPr>
          <a:xfrm>
            <a:off x="9327233" y="5153911"/>
            <a:ext cx="61815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of women </a:t>
            </a:r>
          </a:p>
        </p:txBody>
      </p:sp>
    </p:spTree>
    <p:extLst>
      <p:ext uri="{BB962C8B-B14F-4D97-AF65-F5344CB8AC3E}">
        <p14:creationId xmlns:p14="http://schemas.microsoft.com/office/powerpoint/2010/main" val="144865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7" grpId="0"/>
      <p:bldP spid="8" grpId="0" animBg="1"/>
      <p:bldP spid="10" grpId="0"/>
      <p:bldP spid="12" grpId="0"/>
      <p:bldP spid="16" grpId="0"/>
      <p:bldP spid="17" grpId="0" animBg="1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3790D-59FE-1824-88B1-972DC952F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F007C-55C6-FB9A-3654-7755C076E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dirty="0">
                <a:latin typeface="+mj-lt"/>
              </a:rPr>
              <a:t>There are “leaks” in the pipeline to tenure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FD1620-FC23-C5F5-FB25-CBD8603C4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23728-E596-5E45-8A55-13B06E9DD18A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420CB1-A87D-B435-5316-BAD1534882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9036" y="1043458"/>
            <a:ext cx="7573927" cy="5082706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E7FCD7F-81D2-961A-37D9-FF8E9B8F1BC4}"/>
              </a:ext>
            </a:extLst>
          </p:cNvPr>
          <p:cNvSpPr/>
          <p:nvPr/>
        </p:nvSpPr>
        <p:spPr>
          <a:xfrm>
            <a:off x="2729345" y="900545"/>
            <a:ext cx="4211782" cy="3214255"/>
          </a:xfrm>
          <a:prstGeom prst="roundRect">
            <a:avLst/>
          </a:prstGeom>
          <a:noFill/>
          <a:ln w="28575">
            <a:solidFill>
              <a:srgbClr val="00929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3EA8488A-A790-285F-55F1-93DCD683E5C7}"/>
              </a:ext>
            </a:extLst>
          </p:cNvPr>
          <p:cNvSpPr/>
          <p:nvPr/>
        </p:nvSpPr>
        <p:spPr>
          <a:xfrm>
            <a:off x="6306154" y="1694622"/>
            <a:ext cx="4211783" cy="3214255"/>
          </a:xfrm>
          <a:prstGeom prst="roundRect">
            <a:avLst/>
          </a:prstGeom>
          <a:noFill/>
          <a:ln w="28575">
            <a:solidFill>
              <a:srgbClr val="00929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B906E1-DD40-DA12-BA20-6A221C4511CB}"/>
              </a:ext>
            </a:extLst>
          </p:cNvPr>
          <p:cNvSpPr txBox="1"/>
          <p:nvPr/>
        </p:nvSpPr>
        <p:spPr>
          <a:xfrm>
            <a:off x="1454727" y="6581001"/>
            <a:ext cx="37552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Goulden and Mason, Proceedings of the PAESMEM, 2004</a:t>
            </a:r>
          </a:p>
        </p:txBody>
      </p:sp>
    </p:spTree>
    <p:extLst>
      <p:ext uri="{BB962C8B-B14F-4D97-AF65-F5344CB8AC3E}">
        <p14:creationId xmlns:p14="http://schemas.microsoft.com/office/powerpoint/2010/main" val="2860593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05397-729A-C326-93C4-59D95FC51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2BA22-D527-2B4B-410A-C1526CCE9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dirty="0">
                <a:latin typeface="+mj-lt"/>
              </a:rPr>
              <a:t>Do babies matter?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614441-CB3A-9476-0628-3883EE5FF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23728-E596-5E45-8A55-13B06E9DD18A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45BBC7-3D24-0BBC-8DB9-3127F5EFB641}"/>
              </a:ext>
            </a:extLst>
          </p:cNvPr>
          <p:cNvSpPr txBox="1"/>
          <p:nvPr/>
        </p:nvSpPr>
        <p:spPr>
          <a:xfrm>
            <a:off x="3640742" y="785943"/>
            <a:ext cx="49105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M. Goulden, M. A. Mason, N. Wolfinger, 2004</a:t>
            </a:r>
          </a:p>
          <a:p>
            <a:endParaRPr lang="en-U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B11CA5-5362-9C3E-2CAF-B3F173D518DF}"/>
              </a:ext>
            </a:extLst>
          </p:cNvPr>
          <p:cNvSpPr txBox="1"/>
          <p:nvPr/>
        </p:nvSpPr>
        <p:spPr>
          <a:xfrm>
            <a:off x="488372" y="1493829"/>
            <a:ext cx="10941627" cy="22467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b="1" dirty="0"/>
              <a:t>DATA: </a:t>
            </a:r>
            <a:r>
              <a:rPr lang="en-US" sz="2000" dirty="0"/>
              <a:t>Survey of Doctorate Recipients (SDR), United States</a:t>
            </a:r>
          </a:p>
          <a:p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Interviews of ~10% subsample of all U.S. PhD recipients in the sciences and social sciences by the NSF and NIH, starting in 1973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Between 1973 to early 2000s, NSF resurveyed all individuals previously included in the SDR and added a new sample of individuals who had received PhDs since the preceding SDR interview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More than 160,000 participants are represented nationally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3F36E3-F339-179C-8CBE-93FE2125BACC}"/>
              </a:ext>
            </a:extLst>
          </p:cNvPr>
          <p:cNvSpPr txBox="1"/>
          <p:nvPr/>
        </p:nvSpPr>
        <p:spPr>
          <a:xfrm>
            <a:off x="488372" y="4103546"/>
            <a:ext cx="10941626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b="1" dirty="0"/>
              <a:t>GOAL: </a:t>
            </a:r>
            <a:r>
              <a:rPr lang="en-US" sz="2000" dirty="0"/>
              <a:t>To pinpoint more closely when women leak out of the pipeline to tenure </a:t>
            </a:r>
            <a:r>
              <a:rPr lang="en-US" sz="2000" b="1" dirty="0"/>
              <a:t> </a:t>
            </a:r>
          </a:p>
          <a:p>
            <a:endParaRPr lang="en-U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Whether men and women progressed at different rates to tenure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Whether family formation affected these career patterns</a:t>
            </a:r>
          </a:p>
        </p:txBody>
      </p:sp>
    </p:spTree>
    <p:extLst>
      <p:ext uri="{BB962C8B-B14F-4D97-AF65-F5344CB8AC3E}">
        <p14:creationId xmlns:p14="http://schemas.microsoft.com/office/powerpoint/2010/main" val="391263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626CD-68E1-4A91-599F-D146FE69A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B3902-8AAA-C071-95BC-D3C541B24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dirty="0">
                <a:latin typeface="+mj-lt"/>
              </a:rPr>
              <a:t>For women, babies and marriage, are clear leaks in the tenure pipeline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791DE2-EF17-F0F3-8B2C-4749E10A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23728-E596-5E45-8A55-13B06E9DD18A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619BB16-CBE0-FED6-6A94-FC7BF13D76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148" y="1197280"/>
            <a:ext cx="5533166" cy="41586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644C54C-554B-FDDC-7130-CAF348D3BA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3472" y="1197279"/>
            <a:ext cx="5358928" cy="415864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D5C91D5-0627-C2B2-6E66-137462913267}"/>
              </a:ext>
            </a:extLst>
          </p:cNvPr>
          <p:cNvSpPr txBox="1"/>
          <p:nvPr/>
        </p:nvSpPr>
        <p:spPr>
          <a:xfrm>
            <a:off x="452148" y="5885933"/>
            <a:ext cx="8778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Even more worrisome because it is earlier in the pipeline and thus has a compounding effect</a:t>
            </a: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9792596B-8613-1E2C-2870-1E5F153C1B0B}"/>
              </a:ext>
            </a:extLst>
          </p:cNvPr>
          <p:cNvSpPr/>
          <p:nvPr/>
        </p:nvSpPr>
        <p:spPr>
          <a:xfrm rot="5400000">
            <a:off x="2889486" y="5444127"/>
            <a:ext cx="542422" cy="366007"/>
          </a:xfrm>
          <a:prstGeom prst="rightArrow">
            <a:avLst/>
          </a:prstGeom>
          <a:solidFill>
            <a:srgbClr val="941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FAB1C1F-CAE5-6AF0-9439-745F4BFD8B7C}"/>
              </a:ext>
            </a:extLst>
          </p:cNvPr>
          <p:cNvSpPr txBox="1"/>
          <p:nvPr/>
        </p:nvSpPr>
        <p:spPr>
          <a:xfrm>
            <a:off x="1454727" y="6581001"/>
            <a:ext cx="37552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Goulden and Mason, Proceedings of the PAESMEM, 2004</a:t>
            </a:r>
          </a:p>
        </p:txBody>
      </p:sp>
    </p:spTree>
    <p:extLst>
      <p:ext uri="{BB962C8B-B14F-4D97-AF65-F5344CB8AC3E}">
        <p14:creationId xmlns:p14="http://schemas.microsoft.com/office/powerpoint/2010/main" val="707332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F57EE-ED19-0FDE-C46F-76D5169BF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B1956-F9D8-63C7-A13D-D3A3CD96F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dirty="0">
                <a:latin typeface="+mj-lt"/>
              </a:rPr>
              <a:t>Effects of ladder-rank faculty careers on family patterns are differential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68A6CD-FE63-0E18-F7A5-C5D460E52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23728-E596-5E45-8A55-13B06E9DD18A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E91C35-FA60-DB95-5CD7-2665CA0389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661"/>
          <a:stretch>
            <a:fillRect/>
          </a:stretch>
        </p:blipFill>
        <p:spPr>
          <a:xfrm>
            <a:off x="736031" y="1472609"/>
            <a:ext cx="5159307" cy="38159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E34A5D5-B6C6-C969-83CD-721B127A50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472609"/>
            <a:ext cx="5359969" cy="381594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B2EC383-48B8-2430-CCE7-0BF780972EA6}"/>
              </a:ext>
            </a:extLst>
          </p:cNvPr>
          <p:cNvSpPr txBox="1"/>
          <p:nvPr/>
        </p:nvSpPr>
        <p:spPr>
          <a:xfrm>
            <a:off x="1454727" y="6581001"/>
            <a:ext cx="37552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Goulden and Mason, Proceedings of the PAESMEM, 2004</a:t>
            </a:r>
          </a:p>
        </p:txBody>
      </p:sp>
    </p:spTree>
    <p:extLst>
      <p:ext uri="{BB962C8B-B14F-4D97-AF65-F5344CB8AC3E}">
        <p14:creationId xmlns:p14="http://schemas.microsoft.com/office/powerpoint/2010/main" val="3286472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D524-19A5-76E9-37CE-1324FE39E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CB41E-3E79-19AA-320B-1A65C3A3D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dirty="0">
                <a:latin typeface="+mj-lt"/>
              </a:rPr>
              <a:t>The effects persist post formative years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572D8F-B840-6661-3FFE-2FCBCBE33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23728-E596-5E45-8A55-13B06E9DD18A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F0A9C1-4EAD-659F-2DB5-0E4479B057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841" y="1498600"/>
            <a:ext cx="4973074" cy="38130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F0F6ED0-1D00-96A8-39FB-3EE3717AF5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4981" y="1436255"/>
            <a:ext cx="5267178" cy="381304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64D29F7-EDF9-AEAE-69C2-106C1552F2B7}"/>
              </a:ext>
            </a:extLst>
          </p:cNvPr>
          <p:cNvSpPr txBox="1"/>
          <p:nvPr/>
        </p:nvSpPr>
        <p:spPr>
          <a:xfrm>
            <a:off x="1454727" y="6581001"/>
            <a:ext cx="37552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Goulden and Mason, Proceedings of the PAESMEM, 2004</a:t>
            </a:r>
          </a:p>
        </p:txBody>
      </p:sp>
    </p:spTree>
    <p:extLst>
      <p:ext uri="{BB962C8B-B14F-4D97-AF65-F5344CB8AC3E}">
        <p14:creationId xmlns:p14="http://schemas.microsoft.com/office/powerpoint/2010/main" val="3051110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DE41C-54C8-0C50-6250-D823B9B157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3C26A-84CE-36DD-F1B8-95CB50D7D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dirty="0">
                <a:latin typeface="+mj-lt"/>
              </a:rPr>
              <a:t>A minority of ladder-rank women are married and have children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A22B94-BE0D-F540-ED63-E8DEC40E4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23728-E596-5E45-8A55-13B06E9DD18A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2B6E4E-B3E2-133A-611A-E895A8AD8C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4986" y="901700"/>
            <a:ext cx="6822028" cy="522446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49BB836-8C4F-0718-40BA-004389A18B31}"/>
              </a:ext>
            </a:extLst>
          </p:cNvPr>
          <p:cNvSpPr txBox="1"/>
          <p:nvPr/>
        </p:nvSpPr>
        <p:spPr>
          <a:xfrm>
            <a:off x="1454727" y="6581001"/>
            <a:ext cx="37552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Goulden and Mason, Proceedings of the PAESMEM, 2004</a:t>
            </a:r>
          </a:p>
        </p:txBody>
      </p:sp>
    </p:spTree>
    <p:extLst>
      <p:ext uri="{BB962C8B-B14F-4D97-AF65-F5344CB8AC3E}">
        <p14:creationId xmlns:p14="http://schemas.microsoft.com/office/powerpoint/2010/main" val="67218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192AB-6142-1868-A8B6-670227D3F2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C074C-6A8D-28BB-F9E5-BD440FBCB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dirty="0">
                <a:latin typeface="+mj-lt"/>
              </a:rPr>
              <a:t>There is a clear path divergence for women with children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735F96-360C-7BED-CC0B-A5C741F53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23728-E596-5E45-8A55-13B06E9DD18A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0C6CD0-D096-D1D4-D9EE-D96CDFDE41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9743" y="1002939"/>
            <a:ext cx="5864291" cy="53057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8075BEC-C35A-2B4E-5EEF-1D2F39BB48B9}"/>
              </a:ext>
            </a:extLst>
          </p:cNvPr>
          <p:cNvSpPr txBox="1"/>
          <p:nvPr/>
        </p:nvSpPr>
        <p:spPr>
          <a:xfrm>
            <a:off x="7750261" y="4902499"/>
            <a:ext cx="4136937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What are the sources of these child penalties?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C440EA-1F4D-467C-C9B0-8612B2A0AB65}"/>
              </a:ext>
            </a:extLst>
          </p:cNvPr>
          <p:cNvSpPr txBox="1"/>
          <p:nvPr/>
        </p:nvSpPr>
        <p:spPr>
          <a:xfrm>
            <a:off x="1454727" y="6581001"/>
            <a:ext cx="29790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Williams and Ceci, American Scientist, 2014; </a:t>
            </a:r>
          </a:p>
        </p:txBody>
      </p:sp>
    </p:spTree>
    <p:extLst>
      <p:ext uri="{BB962C8B-B14F-4D97-AF65-F5344CB8AC3E}">
        <p14:creationId xmlns:p14="http://schemas.microsoft.com/office/powerpoint/2010/main" val="3917813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7BEB13-1818-1B63-D458-367DCBD33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4085F-3016-D916-CC8B-F7CAD4386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dirty="0">
                <a:latin typeface="+mj-lt"/>
              </a:rPr>
              <a:t>Parenthood and the career ladder: evidence from academia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653262-4772-C3ED-CEDE-6BD70853F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23728-E596-5E45-8A55-13B06E9DD18A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112236-87FC-2D70-C64F-919366665999}"/>
              </a:ext>
            </a:extLst>
          </p:cNvPr>
          <p:cNvSpPr txBox="1"/>
          <p:nvPr/>
        </p:nvSpPr>
        <p:spPr>
          <a:xfrm>
            <a:off x="425882" y="5387500"/>
            <a:ext cx="114613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Child penalties – the differential effects of parenthood on women’s and men’s likelihood of staying in academia, and having tenure</a:t>
            </a:r>
          </a:p>
          <a:p>
            <a:endParaRPr lang="en-US" i="1" dirty="0"/>
          </a:p>
          <a:p>
            <a:endParaRPr lang="en-US" i="1" dirty="0"/>
          </a:p>
          <a:p>
            <a:endParaRPr lang="en-US" i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CF1B9C-8571-9BA6-3E6F-A0B4F3E705E6}"/>
              </a:ext>
            </a:extLst>
          </p:cNvPr>
          <p:cNvSpPr txBox="1"/>
          <p:nvPr/>
        </p:nvSpPr>
        <p:spPr>
          <a:xfrm>
            <a:off x="3550717" y="805660"/>
            <a:ext cx="50905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S. Cairo, R. </a:t>
            </a:r>
            <a:r>
              <a:rPr lang="en-US" sz="2000" dirty="0" err="1"/>
              <a:t>Ivandic</a:t>
            </a:r>
            <a:r>
              <a:rPr lang="en-US" sz="2000" dirty="0"/>
              <a:t>, A. S. Lassen, V. Tartari, 2026</a:t>
            </a:r>
          </a:p>
          <a:p>
            <a:endParaRPr lang="en-US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4292A0B-E09D-7DE2-E5F1-871EFC4AFA4E}"/>
              </a:ext>
            </a:extLst>
          </p:cNvPr>
          <p:cNvSpPr txBox="1"/>
          <p:nvPr/>
        </p:nvSpPr>
        <p:spPr>
          <a:xfrm>
            <a:off x="488372" y="1493829"/>
            <a:ext cx="10941627" cy="25545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b="1" dirty="0"/>
              <a:t>DATA: </a:t>
            </a:r>
            <a:r>
              <a:rPr lang="en-US" sz="2000" dirty="0"/>
              <a:t>Administrative registers, Denmark</a:t>
            </a:r>
          </a:p>
          <a:p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Demographic and family registers + labor market information + educational registers for researchers from 1996 to 2022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Collective bargaining agreements from the Danish Union of Academics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Elsevier Scopus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Cross-sectional survey at Danish Universities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The estimation sample consists of 13,347 individuals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375FF2-19D9-B8B0-C25A-F8705CA9DD5F}"/>
              </a:ext>
            </a:extLst>
          </p:cNvPr>
          <p:cNvSpPr txBox="1"/>
          <p:nvPr/>
        </p:nvSpPr>
        <p:spPr>
          <a:xfrm>
            <a:off x="488373" y="4351199"/>
            <a:ext cx="10941626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b="1" dirty="0"/>
              <a:t>GOAL: </a:t>
            </a:r>
            <a:r>
              <a:rPr lang="en-US" sz="2000" dirty="0"/>
              <a:t>To trace the </a:t>
            </a:r>
            <a:r>
              <a:rPr lang="en-US" sz="2000" b="1" dirty="0"/>
              <a:t>dynamics of child penalties </a:t>
            </a:r>
            <a:r>
              <a:rPr lang="en-US" sz="2000" dirty="0"/>
              <a:t>from four years before to eight years after the birth of the first child, using a sample of researchers, starting from their PhD, who became parents </a:t>
            </a:r>
          </a:p>
        </p:txBody>
      </p:sp>
    </p:spTree>
    <p:extLst>
      <p:ext uri="{BB962C8B-B14F-4D97-AF65-F5344CB8AC3E}">
        <p14:creationId xmlns:p14="http://schemas.microsoft.com/office/powerpoint/2010/main" val="3675283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1D62A-A008-D7EF-BDF7-2A7A09C09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59859-3356-6A61-8992-F4F9CFE0D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dirty="0">
                <a:latin typeface="+mj-lt"/>
              </a:rPr>
              <a:t>Aspirations or preferences are </a:t>
            </a:r>
            <a:r>
              <a:rPr lang="en-US" b="1" dirty="0">
                <a:latin typeface="+mj-lt"/>
              </a:rPr>
              <a:t>not </a:t>
            </a:r>
            <a:r>
              <a:rPr lang="en-US" dirty="0">
                <a:latin typeface="+mj-lt"/>
              </a:rPr>
              <a:t>driving the leaky pipeline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59F052-455E-AC77-BDAE-C0C280F81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23728-E596-5E45-8A55-13B06E9DD18A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8C8217-DADD-5097-DCB1-E05DDCD089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10" y="1184853"/>
            <a:ext cx="5447435" cy="448829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82D7EA-DB6B-4A57-9CEE-DD62C0E912A9}"/>
              </a:ext>
            </a:extLst>
          </p:cNvPr>
          <p:cNvSpPr txBox="1"/>
          <p:nvPr/>
        </p:nvSpPr>
        <p:spPr>
          <a:xfrm>
            <a:off x="1513609" y="6574416"/>
            <a:ext cx="61860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Cairo et al., LSE, 2026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B8F34A8-3761-88B2-9481-C566CF9256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7045" y="1184854"/>
            <a:ext cx="6308240" cy="4488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127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06578-7B8A-CEFA-93AA-522175D6FA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00759-5532-BD37-5EDF-9ADB17D3E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dirty="0">
                <a:latin typeface="+mj-lt"/>
              </a:rPr>
              <a:t>What is – the clash of timelines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8C4F7D-4EA4-A2B2-D718-3D7A8A99C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23728-E596-5E45-8A55-13B06E9DD18A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26E713-CEBC-E8E1-AA7A-01FD447B87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255" y="1226710"/>
            <a:ext cx="7517489" cy="359467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8F8BF12-AE30-2802-EA10-0AC93759D438}"/>
              </a:ext>
            </a:extLst>
          </p:cNvPr>
          <p:cNvSpPr txBox="1"/>
          <p:nvPr/>
        </p:nvSpPr>
        <p:spPr>
          <a:xfrm>
            <a:off x="787399" y="5113932"/>
            <a:ext cx="10617198" cy="70788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b="0" i="0" u="none" strike="noStrike" dirty="0">
                <a:solidFill>
                  <a:srgbClr val="000000"/>
                </a:solidFill>
                <a:effectLst/>
              </a:rPr>
              <a:t>A female faculty member who is interested in starting a family finds that her “biological clock” is directly at odds with her “tenure clock”.</a:t>
            </a:r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72D8D5-2B46-C796-4739-D8057197B15A}"/>
              </a:ext>
            </a:extLst>
          </p:cNvPr>
          <p:cNvSpPr txBox="1"/>
          <p:nvPr/>
        </p:nvSpPr>
        <p:spPr>
          <a:xfrm>
            <a:off x="1454727" y="6581001"/>
            <a:ext cx="29790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Williams and Ceci, American Scientist, 2014 </a:t>
            </a:r>
          </a:p>
        </p:txBody>
      </p:sp>
    </p:spTree>
    <p:extLst>
      <p:ext uri="{BB962C8B-B14F-4D97-AF65-F5344CB8AC3E}">
        <p14:creationId xmlns:p14="http://schemas.microsoft.com/office/powerpoint/2010/main" val="5122990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0DBAFE-B0EE-CBFC-2AC7-5C6E818CF5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74FCA-73B4-40EF-5C25-154A2E727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dirty="0"/>
              <a:t>What is – </a:t>
            </a:r>
            <a:r>
              <a:rPr lang="en-US" dirty="0">
                <a:latin typeface="+mj-lt"/>
              </a:rPr>
              <a:t>Childcare constraints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3968F9-1E93-35C5-5E47-4B3563D0D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23728-E596-5E45-8A55-13B06E9DD18A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1C6832-A70B-1383-A93F-5F1493BEB3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96"/>
          <a:stretch>
            <a:fillRect/>
          </a:stretch>
        </p:blipFill>
        <p:spPr>
          <a:xfrm>
            <a:off x="2277587" y="1094508"/>
            <a:ext cx="7636826" cy="479163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08F6EA5-1FEC-DA3C-0422-11C2B21ACE37}"/>
              </a:ext>
            </a:extLst>
          </p:cNvPr>
          <p:cNvSpPr txBox="1"/>
          <p:nvPr/>
        </p:nvSpPr>
        <p:spPr>
          <a:xfrm>
            <a:off x="1513609" y="6574416"/>
            <a:ext cx="61860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Cairo et al., LSE, 2026</a:t>
            </a:r>
          </a:p>
        </p:txBody>
      </p:sp>
    </p:spTree>
    <p:extLst>
      <p:ext uri="{BB962C8B-B14F-4D97-AF65-F5344CB8AC3E}">
        <p14:creationId xmlns:p14="http://schemas.microsoft.com/office/powerpoint/2010/main" val="34417610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DD30F-3065-D525-DAFB-1E9E9A7CD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6D680-2F33-2ECB-0C96-BCAF93C9F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dirty="0"/>
              <a:t>What is – Mobility constraints</a:t>
            </a:r>
            <a:r>
              <a:rPr lang="en-US" dirty="0">
                <a:latin typeface="+mj-lt"/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068B55-EAE3-B70A-5E09-C3264C496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23728-E596-5E45-8A55-13B06E9DD18A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C1DD64-44BD-31BB-0F1B-50E30A410B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813" y="1472621"/>
            <a:ext cx="5811697" cy="41244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F36D417-81E8-29BE-5E24-DE54B8F65D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9439" y="1472621"/>
            <a:ext cx="4925748" cy="41244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F7F0364-C168-7B11-2653-2AA63496A425}"/>
              </a:ext>
            </a:extLst>
          </p:cNvPr>
          <p:cNvSpPr txBox="1"/>
          <p:nvPr/>
        </p:nvSpPr>
        <p:spPr>
          <a:xfrm>
            <a:off x="1513609" y="6574416"/>
            <a:ext cx="61860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Cairo et al., LSE, 2026</a:t>
            </a:r>
          </a:p>
        </p:txBody>
      </p:sp>
    </p:spTree>
    <p:extLst>
      <p:ext uri="{BB962C8B-B14F-4D97-AF65-F5344CB8AC3E}">
        <p14:creationId xmlns:p14="http://schemas.microsoft.com/office/powerpoint/2010/main" val="7374745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3641EA-D10D-34C3-3E4D-B93090E90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83156-645F-9D17-A27F-EAE19D537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dirty="0"/>
              <a:t>What is – Family environment</a:t>
            </a:r>
            <a:endParaRPr lang="en-US" dirty="0">
              <a:latin typeface="+mj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9A026C-709F-3804-077E-B508B005C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23728-E596-5E45-8A55-13B06E9DD18A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83B400-513A-92EE-BD9F-4D8363A752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1641" y="1070545"/>
            <a:ext cx="8748718" cy="49423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1BCD616-0332-243A-E812-7BD6F34D13B4}"/>
              </a:ext>
            </a:extLst>
          </p:cNvPr>
          <p:cNvSpPr txBox="1"/>
          <p:nvPr/>
        </p:nvSpPr>
        <p:spPr>
          <a:xfrm>
            <a:off x="1513609" y="6574416"/>
            <a:ext cx="61860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Cairo et al., LSE, 2026</a:t>
            </a:r>
          </a:p>
        </p:txBody>
      </p:sp>
    </p:spTree>
    <p:extLst>
      <p:ext uri="{BB962C8B-B14F-4D97-AF65-F5344CB8AC3E}">
        <p14:creationId xmlns:p14="http://schemas.microsoft.com/office/powerpoint/2010/main" val="12539012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24D0DC-89A6-1DFD-901D-A6C6484D9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A510F-1CFF-7A47-7629-3E3F363CA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dirty="0"/>
              <a:t>What is – Workplace environment</a:t>
            </a:r>
            <a:endParaRPr lang="en-US" dirty="0">
              <a:latin typeface="+mj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DCF3A5-0C48-1CCB-A9EB-433DD973A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23728-E596-5E45-8A55-13B06E9DD18A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16528C-6C83-6F68-07B2-D6C62870C6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667"/>
          <a:stretch>
            <a:fillRect/>
          </a:stretch>
        </p:blipFill>
        <p:spPr>
          <a:xfrm>
            <a:off x="1613849" y="1148367"/>
            <a:ext cx="8964301" cy="49777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380C59-FF93-4D76-8BD1-B8690B158989}"/>
              </a:ext>
            </a:extLst>
          </p:cNvPr>
          <p:cNvSpPr txBox="1"/>
          <p:nvPr/>
        </p:nvSpPr>
        <p:spPr>
          <a:xfrm>
            <a:off x="1513609" y="6574416"/>
            <a:ext cx="61860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Cairo et al., LSE, 2026</a:t>
            </a:r>
          </a:p>
        </p:txBody>
      </p:sp>
    </p:spTree>
    <p:extLst>
      <p:ext uri="{BB962C8B-B14F-4D97-AF65-F5344CB8AC3E}">
        <p14:creationId xmlns:p14="http://schemas.microsoft.com/office/powerpoint/2010/main" val="6378879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80AC46-F714-9B12-365E-27103CF82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C1A59-84D3-3987-C70E-F9C57EAD0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dirty="0">
                <a:latin typeface="+mj-lt"/>
              </a:rPr>
              <a:t>Open discussion points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40923-A1FD-112C-6280-AC0FD5930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23728-E596-5E45-8A55-13B06E9DD18A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9DB2A9-4B7D-D16F-3288-2E56A2BBA0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4934" y="3098791"/>
            <a:ext cx="6522127" cy="31963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6B9FDD1-814C-0D0C-F64B-777DE7A4240E}"/>
              </a:ext>
            </a:extLst>
          </p:cNvPr>
          <p:cNvSpPr txBox="1"/>
          <p:nvPr/>
        </p:nvSpPr>
        <p:spPr>
          <a:xfrm>
            <a:off x="332509" y="1021008"/>
            <a:ext cx="1154083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What can people do at an individual / family / support system level?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What can change at the departmental and institutional levels?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How can tenure-track structures be made less rigid and more conducive to those who desire both - a successful career and a family?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FF64DE-6B10-7D1A-5338-CB9B8725DAFD}"/>
              </a:ext>
            </a:extLst>
          </p:cNvPr>
          <p:cNvSpPr txBox="1"/>
          <p:nvPr/>
        </p:nvSpPr>
        <p:spPr>
          <a:xfrm>
            <a:off x="1454727" y="6581001"/>
            <a:ext cx="29790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Williams and Ceci, American Scientist, 2014 </a:t>
            </a:r>
          </a:p>
        </p:txBody>
      </p:sp>
    </p:spTree>
    <p:extLst>
      <p:ext uri="{BB962C8B-B14F-4D97-AF65-F5344CB8AC3E}">
        <p14:creationId xmlns:p14="http://schemas.microsoft.com/office/powerpoint/2010/main" val="3684761223"/>
      </p:ext>
    </p:extLst>
  </p:cSld>
  <p:clrMapOvr>
    <a:masterClrMapping/>
  </p:clrMapOvr>
</p:sld>
</file>

<file path=ppt/theme/theme1.xml><?xml version="1.0" encoding="utf-8"?>
<a:theme xmlns:a="http://schemas.openxmlformats.org/drawingml/2006/main" name="Peyton_Lab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eyton Lab slide Master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2D62BD6208F88498AD54447BCB4300B" ma:contentTypeVersion="5" ma:contentTypeDescription="Create a new document." ma:contentTypeScope="" ma:versionID="6f4e1970c89ee9613467756289f515d1">
  <xsd:schema xmlns:xsd="http://www.w3.org/2001/XMLSchema" xmlns:xs="http://www.w3.org/2001/XMLSchema" xmlns:p="http://schemas.microsoft.com/office/2006/metadata/properties" xmlns:ns3="ba78a8ea-df5b-4e15-82a4-c4579ee95c66" xmlns:ns4="bde516f5-473e-4c96-a57e-db32bce16f74" targetNamespace="http://schemas.microsoft.com/office/2006/metadata/properties" ma:root="true" ma:fieldsID="8bb545681c17512aecbdfe8cc4df92c0" ns3:_="" ns4:_="">
    <xsd:import namespace="ba78a8ea-df5b-4e15-82a4-c4579ee95c66"/>
    <xsd:import namespace="bde516f5-473e-4c96-a57e-db32bce16f7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78a8ea-df5b-4e15-82a4-c4579ee95c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e516f5-473e-4c96-a57e-db32bce16f7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4327DBE-13B4-4244-B156-5E676EF1E693}">
  <ds:schemaRefs>
    <ds:schemaRef ds:uri="http://schemas.microsoft.com/office/2006/documentManagement/types"/>
    <ds:schemaRef ds:uri="http://purl.org/dc/terms/"/>
    <ds:schemaRef ds:uri="bde516f5-473e-4c96-a57e-db32bce16f74"/>
    <ds:schemaRef ds:uri="http://purl.org/dc/dcmitype/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ba78a8ea-df5b-4e15-82a4-c4579ee95c66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28B8FA8-DB57-4699-8BE2-4AF99177CA2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0604863-30B5-479A-B2CF-D782448D931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a78a8ea-df5b-4e15-82a4-c4579ee95c66"/>
    <ds:schemaRef ds:uri="bde516f5-473e-4c96-a57e-db32bce16f7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Peyton_Lab_Template.thmx</Template>
  <TotalTime>163003</TotalTime>
  <Words>728</Words>
  <Application>Microsoft Macintosh PowerPoint</Application>
  <PresentationFormat>Widescreen</PresentationFormat>
  <Paragraphs>114</Paragraphs>
  <Slides>18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Aptos</vt:lpstr>
      <vt:lpstr>Arial</vt:lpstr>
      <vt:lpstr>Calibri</vt:lpstr>
      <vt:lpstr>Tamil Sangam MN</vt:lpstr>
      <vt:lpstr>Peyton_Lab_Template</vt:lpstr>
      <vt:lpstr>Custom Design</vt:lpstr>
      <vt:lpstr>Peyton Lab slide Master</vt:lpstr>
      <vt:lpstr>The ”motherhood penalty” in academia</vt:lpstr>
      <vt:lpstr>Some optimistic numbers</vt:lpstr>
      <vt:lpstr>Some other not-so-optimistic numbers</vt:lpstr>
      <vt:lpstr>There are “leaks” in the pipeline to tenure</vt:lpstr>
      <vt:lpstr>Do babies matter? </vt:lpstr>
      <vt:lpstr>For women, babies and marriage, are clear leaks in the tenure pipeline</vt:lpstr>
      <vt:lpstr>Effects of ladder-rank faculty careers on family patterns are differential</vt:lpstr>
      <vt:lpstr>The effects persist post formative years </vt:lpstr>
      <vt:lpstr>A minority of ladder-rank women are married and have children</vt:lpstr>
      <vt:lpstr>There is a clear path divergence for women with children</vt:lpstr>
      <vt:lpstr>Parenthood and the career ladder: evidence from academia</vt:lpstr>
      <vt:lpstr>Aspirations or preferences are not driving the leaky pipeline</vt:lpstr>
      <vt:lpstr>What is – the clash of timelines</vt:lpstr>
      <vt:lpstr>What is – Childcare constraints</vt:lpstr>
      <vt:lpstr>What is – Mobility constraints </vt:lpstr>
      <vt:lpstr>What is – Family environment</vt:lpstr>
      <vt:lpstr>What is – Workplace environment</vt:lpstr>
      <vt:lpstr>Open discussion points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Lauren Barney</dc:creator>
  <cp:lastModifiedBy>Sheth, Maulee (shethme)</cp:lastModifiedBy>
  <cp:revision>4420</cp:revision>
  <cp:lastPrinted>2025-10-11T15:58:03Z</cp:lastPrinted>
  <dcterms:created xsi:type="dcterms:W3CDTF">2013-09-24T16:45:57Z</dcterms:created>
  <dcterms:modified xsi:type="dcterms:W3CDTF">2026-04-28T18:45:18Z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0x01010092D62BD6208F88498AD54447BCB4300B</vt:lpwstr>
  </property>
</Properties>
</file>